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D2A1"/>
    <a:srgbClr val="A5B4DE"/>
    <a:srgbClr val="D5C74C"/>
    <a:srgbClr val="F3FDFF"/>
    <a:srgbClr val="CDF5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p:cViewPr>
        <p:scale>
          <a:sx n="30" d="100"/>
          <a:sy n="30" d="100"/>
        </p:scale>
        <p:origin x="-2538" y="-47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382856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819096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222436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416623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5" name="Footer Placeholder 4"/>
          <p:cNvSpPr>
            <a:spLocks noGrp="1"/>
          </p:cNvSpPr>
          <p:nvPr>
            <p:ph type="ftr" sz="quarter" idx="11"/>
          </p:nvPr>
        </p:nvSpPr>
        <p:spPr/>
        <p:txBody>
          <a:bodyPr/>
          <a:lstStyle/>
          <a:p>
            <a:endParaRPr lang="es-MX" dirty="0"/>
          </a:p>
        </p:txBody>
      </p:sp>
      <p:sp>
        <p:nvSpPr>
          <p:cNvPr id="6" name="Slide Number Placeholder 5"/>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601269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733492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8" name="Footer Placeholder 7"/>
          <p:cNvSpPr>
            <a:spLocks noGrp="1"/>
          </p:cNvSpPr>
          <p:nvPr>
            <p:ph type="ftr" sz="quarter" idx="11"/>
          </p:nvPr>
        </p:nvSpPr>
        <p:spPr/>
        <p:txBody>
          <a:bodyPr/>
          <a:lstStyle/>
          <a:p>
            <a:endParaRPr lang="es-MX" dirty="0"/>
          </a:p>
        </p:txBody>
      </p:sp>
      <p:sp>
        <p:nvSpPr>
          <p:cNvPr id="9" name="Slide Number Placeholder 8"/>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3485766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4" name="Footer Placeholder 3"/>
          <p:cNvSpPr>
            <a:spLocks noGrp="1"/>
          </p:cNvSpPr>
          <p:nvPr>
            <p:ph type="ftr" sz="quarter" idx="11"/>
          </p:nvPr>
        </p:nvSpPr>
        <p:spPr/>
        <p:txBody>
          <a:bodyPr/>
          <a:lstStyle/>
          <a:p>
            <a:endParaRPr lang="es-MX" dirty="0"/>
          </a:p>
        </p:txBody>
      </p:sp>
      <p:sp>
        <p:nvSpPr>
          <p:cNvPr id="5" name="Slide Number Placeholder 4"/>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2990756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3" name="Footer Placeholder 2"/>
          <p:cNvSpPr>
            <a:spLocks noGrp="1"/>
          </p:cNvSpPr>
          <p:nvPr>
            <p:ph type="ftr" sz="quarter" idx="11"/>
          </p:nvPr>
        </p:nvSpPr>
        <p:spPr/>
        <p:txBody>
          <a:bodyPr/>
          <a:lstStyle/>
          <a:p>
            <a:endParaRPr lang="es-MX" dirty="0"/>
          </a:p>
        </p:txBody>
      </p:sp>
      <p:sp>
        <p:nvSpPr>
          <p:cNvPr id="4" name="Slide Number Placeholder 3"/>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18592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66016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dirty="0"/>
              <a:t>Click icon to add picture</a:t>
            </a:r>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0D7B64A6-7B0E-4F99-9443-64DBDEC4FCBD}" type="datetimeFigureOut">
              <a:rPr lang="es-MX" smtClean="0"/>
              <a:t>23/07/2018</a:t>
            </a:fld>
            <a:endParaRPr lang="es-MX" dirty="0"/>
          </a:p>
        </p:txBody>
      </p:sp>
      <p:sp>
        <p:nvSpPr>
          <p:cNvPr id="6" name="Footer Placeholder 5"/>
          <p:cNvSpPr>
            <a:spLocks noGrp="1"/>
          </p:cNvSpPr>
          <p:nvPr>
            <p:ph type="ftr" sz="quarter" idx="11"/>
          </p:nvPr>
        </p:nvSpPr>
        <p:spPr/>
        <p:txBody>
          <a:bodyPr/>
          <a:lstStyle/>
          <a:p>
            <a:endParaRPr lang="es-MX" dirty="0"/>
          </a:p>
        </p:txBody>
      </p:sp>
      <p:sp>
        <p:nvSpPr>
          <p:cNvPr id="7" name="Slide Number Placeholder 6"/>
          <p:cNvSpPr>
            <a:spLocks noGrp="1"/>
          </p:cNvSpPr>
          <p:nvPr>
            <p:ph type="sldNum" sz="quarter" idx="12"/>
          </p:nvPr>
        </p:nvSpPr>
        <p:spPr/>
        <p:txBody>
          <a:bodyPr/>
          <a:lstStyle/>
          <a:p>
            <a:fld id="{43EA7C18-37D3-40DA-B7C1-FA50AB06EF49}" type="slidenum">
              <a:rPr lang="es-MX" smtClean="0"/>
              <a:t>‹#›</a:t>
            </a:fld>
            <a:endParaRPr lang="es-MX" dirty="0"/>
          </a:p>
        </p:txBody>
      </p:sp>
    </p:spTree>
    <p:extLst>
      <p:ext uri="{BB962C8B-B14F-4D97-AF65-F5344CB8AC3E}">
        <p14:creationId xmlns:p14="http://schemas.microsoft.com/office/powerpoint/2010/main" val="176777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0D7B64A6-7B0E-4F99-9443-64DBDEC4FCBD}" type="datetimeFigureOut">
              <a:rPr lang="es-MX" smtClean="0"/>
              <a:t>23/07/2018</a:t>
            </a:fld>
            <a:endParaRPr lang="es-MX" dirty="0"/>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s-MX" dirty="0"/>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43EA7C18-37D3-40DA-B7C1-FA50AB06EF49}" type="slidenum">
              <a:rPr lang="es-MX" smtClean="0"/>
              <a:t>‹#›</a:t>
            </a:fld>
            <a:endParaRPr lang="es-MX" dirty="0"/>
          </a:p>
        </p:txBody>
      </p:sp>
    </p:spTree>
    <p:extLst>
      <p:ext uri="{BB962C8B-B14F-4D97-AF65-F5344CB8AC3E}">
        <p14:creationId xmlns:p14="http://schemas.microsoft.com/office/powerpoint/2010/main" val="18816985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jp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3.wdp"/><Relationship Id="rId17" Type="http://schemas.openxmlformats.org/officeDocument/2006/relationships/image" Target="../media/image15.png"/><Relationship Id="rId2" Type="http://schemas.openxmlformats.org/officeDocument/2006/relationships/image" Target="../media/image1.jpg"/><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3.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9.emf"/><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8.emf"/><Relationship Id="rId5" Type="http://schemas.openxmlformats.org/officeDocument/2006/relationships/image" Target="../media/image17.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9.emf"/><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8.emf"/><Relationship Id="rId5" Type="http://schemas.openxmlformats.org/officeDocument/2006/relationships/image" Target="../media/image17.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9" name="Rectangle: Rounded Corners 68">
            <a:extLst>
              <a:ext uri="{FF2B5EF4-FFF2-40B4-BE49-F238E27FC236}">
                <a16:creationId xmlns:a16="http://schemas.microsoft.com/office/drawing/2014/main" id="{C9D0B9B9-D547-45BD-8175-6349B17B7303}"/>
              </a:ext>
            </a:extLst>
          </p:cNvPr>
          <p:cNvSpPr/>
          <p:nvPr/>
        </p:nvSpPr>
        <p:spPr>
          <a:xfrm>
            <a:off x="15197915" y="6856265"/>
            <a:ext cx="14992324" cy="331956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MX" dirty="0"/>
          </a:p>
        </p:txBody>
      </p:sp>
      <p:sp>
        <p:nvSpPr>
          <p:cNvPr id="68" name="Rectangle: Rounded Corners 67">
            <a:extLst>
              <a:ext uri="{FF2B5EF4-FFF2-40B4-BE49-F238E27FC236}">
                <a16:creationId xmlns:a16="http://schemas.microsoft.com/office/drawing/2014/main" id="{854B83D2-CCB8-4BB1-A57F-B0E427240F8D}"/>
              </a:ext>
            </a:extLst>
          </p:cNvPr>
          <p:cNvSpPr/>
          <p:nvPr/>
        </p:nvSpPr>
        <p:spPr>
          <a:xfrm>
            <a:off x="0" y="6856265"/>
            <a:ext cx="15244996" cy="331956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a:off x="4598053" y="1125128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a:off x="252672" y="16649353"/>
            <a:ext cx="988745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Sentiment 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a:off x="1064342" y="1432959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a:off x="4245640" y="128251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a:off x="1917170" y="8370020"/>
            <a:ext cx="4341034"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a:t>
            </a:r>
          </a:p>
          <a:p>
            <a:r>
              <a:rPr lang="en-GB" sz="9600" dirty="0">
                <a:latin typeface="Bell MT" panose="02020503060305020303" pitchFamily="18" charset="0"/>
                <a:cs typeface="Arial" panose="020B0604020202020204" pitchFamily="34" charset="0"/>
              </a:rPr>
              <a:t>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a:off x="1456086" y="21717448"/>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a:off x="3616768" y="18464069"/>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640371" y="29178830"/>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4839852"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3642711" y="17676654"/>
            <a:ext cx="4190604"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sp>
        <p:nvSpPr>
          <p:cNvPr id="28" name="TextBox 27">
            <a:extLst>
              <a:ext uri="{FF2B5EF4-FFF2-40B4-BE49-F238E27FC236}">
                <a16:creationId xmlns:a16="http://schemas.microsoft.com/office/drawing/2014/main" id="{13BC040C-7A8A-4496-8DC9-1369A425CC38}"/>
              </a:ext>
            </a:extLst>
          </p:cNvPr>
          <p:cNvSpPr txBox="1"/>
          <p:nvPr/>
        </p:nvSpPr>
        <p:spPr>
          <a:xfrm>
            <a:off x="12658391" y="19881484"/>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10673110" y="11898878"/>
            <a:ext cx="3143521" cy="6595395"/>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stCxn id="12" idx="3"/>
            <a:endCxn id="29" idx="1"/>
          </p:cNvCxnSpPr>
          <p:nvPr/>
        </p:nvCxnSpPr>
        <p:spPr>
          <a:xfrm>
            <a:off x="10385078" y="13610009"/>
            <a:ext cx="2504798" cy="5673536"/>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11" idx="3"/>
          </p:cNvCxnSpPr>
          <p:nvPr/>
        </p:nvCxnSpPr>
        <p:spPr>
          <a:xfrm>
            <a:off x="9900222" y="15114427"/>
            <a:ext cx="2344648" cy="4667347"/>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a:stCxn id="10" idx="3"/>
          </p:cNvCxnSpPr>
          <p:nvPr/>
        </p:nvCxnSpPr>
        <p:spPr>
          <a:xfrm>
            <a:off x="10140122" y="17434183"/>
            <a:ext cx="1727150" cy="2956334"/>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a:stCxn id="15" idx="3"/>
          </p:cNvCxnSpPr>
          <p:nvPr/>
        </p:nvCxnSpPr>
        <p:spPr>
          <a:xfrm>
            <a:off x="9136228" y="19248899"/>
            <a:ext cx="2823244" cy="2380012"/>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p:nvPr/>
        </p:nvCxnSpPr>
        <p:spPr>
          <a:xfrm>
            <a:off x="8281887" y="22300843"/>
            <a:ext cx="4010275" cy="221393"/>
          </a:xfrm>
          <a:prstGeom prst="straightConnector1">
            <a:avLst/>
          </a:prstGeom>
          <a:ln w="19050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p:nvPr/>
        </p:nvCxnSpPr>
        <p:spPr>
          <a:xfrm flipH="1">
            <a:off x="6856560" y="24439121"/>
            <a:ext cx="7983292" cy="4739709"/>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5"/>
          </p:cNvCxnSpPr>
          <p:nvPr/>
        </p:nvCxnSpPr>
        <p:spPr>
          <a:xfrm flipH="1">
            <a:off x="17600116" y="19938812"/>
            <a:ext cx="6042595" cy="3615752"/>
          </a:xfrm>
          <a:prstGeom prst="straightConnector1">
            <a:avLst/>
          </a:prstGeom>
          <a:ln w="1905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2271" y="8093717"/>
            <a:ext cx="3809523" cy="3809523"/>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9437955" y="10880970"/>
            <a:ext cx="834068" cy="2146609"/>
            <a:chOff x="37275360" y="8262717"/>
            <a:chExt cx="1440000" cy="3706116"/>
          </a:xfrm>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5"/>
            </a:fillRef>
            <a:effectRef idx="1">
              <a:schemeClr val="accent5"/>
            </a:effectRef>
            <a:fontRef idx="minor">
              <a:schemeClr val="lt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81082" y="10131356"/>
            <a:ext cx="5079365" cy="3809524"/>
          </a:xfrm>
          <a:prstGeom prst="rect">
            <a:avLst/>
          </a:prstGeom>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320764" y="18494273"/>
            <a:ext cx="1600000" cy="1885714"/>
          </a:xfrm>
          <a:prstGeom prst="rect">
            <a:avLst/>
          </a:prstGeom>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64513" y="22947775"/>
            <a:ext cx="2800741" cy="1638529"/>
          </a:xfrm>
          <a:prstGeom prst="rect">
            <a:avLst/>
          </a:prstGeom>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a:off x="33581082" y="24858257"/>
            <a:ext cx="2080000" cy="113430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extLst>
              <a:ext uri="{28A0092B-C50C-407E-A947-70E740481C1C}">
                <a14:useLocalDpi xmlns:a14="http://schemas.microsoft.com/office/drawing/2010/main" val="0"/>
              </a:ext>
            </a:extLst>
          </a:blip>
          <a:srcRect l="49313" t="48508"/>
          <a:stretch/>
        </p:blipFill>
        <p:spPr>
          <a:xfrm>
            <a:off x="4135246" y="24075894"/>
            <a:ext cx="2735840" cy="27792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33937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9" name="Rectangle: Rounded Corners 68">
            <a:extLst>
              <a:ext uri="{FF2B5EF4-FFF2-40B4-BE49-F238E27FC236}">
                <a16:creationId xmlns:a16="http://schemas.microsoft.com/office/drawing/2014/main" id="{C9D0B9B9-D547-45BD-8175-6349B17B7303}"/>
              </a:ext>
            </a:extLst>
          </p:cNvPr>
          <p:cNvSpPr/>
          <p:nvPr/>
        </p:nvSpPr>
        <p:spPr>
          <a:xfrm>
            <a:off x="15197915" y="6856265"/>
            <a:ext cx="14992324" cy="331956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s-MX" dirty="0"/>
          </a:p>
        </p:txBody>
      </p:sp>
      <p:sp>
        <p:nvSpPr>
          <p:cNvPr id="68" name="Rectangle: Rounded Corners 67">
            <a:extLst>
              <a:ext uri="{FF2B5EF4-FFF2-40B4-BE49-F238E27FC236}">
                <a16:creationId xmlns:a16="http://schemas.microsoft.com/office/drawing/2014/main" id="{854B83D2-CCB8-4BB1-A57F-B0E427240F8D}"/>
              </a:ext>
            </a:extLst>
          </p:cNvPr>
          <p:cNvSpPr/>
          <p:nvPr/>
        </p:nvSpPr>
        <p:spPr>
          <a:xfrm>
            <a:off x="0" y="6856265"/>
            <a:ext cx="15244996" cy="3319568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1690334" y="16577345"/>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6"/>
          </p:cNvCxnSpPr>
          <p:nvPr/>
        </p:nvCxnSpPr>
        <p:spPr>
          <a:xfrm flipH="1">
            <a:off x="18575639" y="18839503"/>
            <a:ext cx="3114695" cy="2579552"/>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4" name="Rectangle 53">
            <a:extLst>
              <a:ext uri="{FF2B5EF4-FFF2-40B4-BE49-F238E27FC236}">
                <a16:creationId xmlns:a16="http://schemas.microsoft.com/office/drawing/2014/main" id="{E56AC147-46BE-41ED-94BC-CCED3B817693}"/>
              </a:ext>
            </a:extLst>
          </p:cNvPr>
          <p:cNvSpPr/>
          <p:nvPr/>
        </p:nvSpPr>
        <p:spPr>
          <a:xfrm>
            <a:off x="0" y="37006514"/>
            <a:ext cx="30275213" cy="57972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7711660"/>
            <a:ext cx="8001000" cy="4680585"/>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87259" y="37565138"/>
            <a:ext cx="7686131" cy="46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spTree>
    <p:extLst>
      <p:ext uri="{BB962C8B-B14F-4D97-AF65-F5344CB8AC3E}">
        <p14:creationId xmlns:p14="http://schemas.microsoft.com/office/powerpoint/2010/main" val="3396553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0DFF687-7E69-428E-9CF8-0726220ED35E}"/>
              </a:ext>
            </a:extLst>
          </p:cNvPr>
          <p:cNvSpPr/>
          <p:nvPr/>
        </p:nvSpPr>
        <p:spPr>
          <a:xfrm>
            <a:off x="15244996" y="5831595"/>
            <a:ext cx="14945243" cy="31174919"/>
          </a:xfrm>
          <a:prstGeom prst="rect">
            <a:avLst/>
          </a:prstGeom>
          <a:solidFill>
            <a:srgbClr val="B0D2A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Rectangle 1">
            <a:extLst>
              <a:ext uri="{FF2B5EF4-FFF2-40B4-BE49-F238E27FC236}">
                <a16:creationId xmlns:a16="http://schemas.microsoft.com/office/drawing/2014/main" id="{4CE264CE-609D-4F3D-B9DE-99DCE78D4764}"/>
              </a:ext>
            </a:extLst>
          </p:cNvPr>
          <p:cNvSpPr/>
          <p:nvPr/>
        </p:nvSpPr>
        <p:spPr>
          <a:xfrm>
            <a:off x="0" y="5831595"/>
            <a:ext cx="15244996" cy="31174919"/>
          </a:xfrm>
          <a:prstGeom prst="rect">
            <a:avLst/>
          </a:prstGeom>
          <a:solidFill>
            <a:srgbClr val="A5B4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7" name="Rectangle 16">
            <a:extLst>
              <a:ext uri="{FF2B5EF4-FFF2-40B4-BE49-F238E27FC236}">
                <a16:creationId xmlns:a16="http://schemas.microsoft.com/office/drawing/2014/main" id="{5AC19446-4D03-4E46-A192-1CCD4F91A79C}"/>
              </a:ext>
            </a:extLst>
          </p:cNvPr>
          <p:cNvSpPr/>
          <p:nvPr/>
        </p:nvSpPr>
        <p:spPr>
          <a:xfrm>
            <a:off x="2795618" y="7049007"/>
            <a:ext cx="9163854"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0" name="Rectangle 19">
            <a:extLst>
              <a:ext uri="{FF2B5EF4-FFF2-40B4-BE49-F238E27FC236}">
                <a16:creationId xmlns:a16="http://schemas.microsoft.com/office/drawing/2014/main" id="{BE3C2174-A789-4D35-8AFF-105F85018439}"/>
              </a:ext>
            </a:extLst>
          </p:cNvPr>
          <p:cNvSpPr/>
          <p:nvPr/>
        </p:nvSpPr>
        <p:spPr>
          <a:xfrm>
            <a:off x="20768362" y="7008665"/>
            <a:ext cx="6789038" cy="1569660"/>
          </a:xfrm>
          <a:prstGeom prst="rect">
            <a:avLst/>
          </a:prstGeom>
          <a:noFill/>
        </p:spPr>
        <p:txBody>
          <a:bodyPr wrap="none" lIns="91440" tIns="45720" rIns="91440" bIns="45720">
            <a:spAutoFit/>
          </a:bodyPr>
          <a:lstStyle/>
          <a:p>
            <a:pPr algn="ctr"/>
            <a:r>
              <a:rPr lang="en-US" sz="9600" b="0"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a:off x="17831602" y="9357919"/>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a:off x="21943643" y="13507918"/>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21690334" y="16577345"/>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stCxn id="25" idx="2"/>
          </p:cNvCxnSpPr>
          <p:nvPr/>
        </p:nvCxnSpPr>
        <p:spPr>
          <a:xfrm flipH="1">
            <a:off x="16377791" y="12404907"/>
            <a:ext cx="4778197" cy="6467838"/>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stCxn id="26" idx="1"/>
          </p:cNvCxnSpPr>
          <p:nvPr/>
        </p:nvCxnSpPr>
        <p:spPr>
          <a:xfrm flipH="1">
            <a:off x="18096146" y="15031412"/>
            <a:ext cx="3847497" cy="4969115"/>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27" idx="1"/>
            <a:endCxn id="29" idx="6"/>
          </p:cNvCxnSpPr>
          <p:nvPr/>
        </p:nvCxnSpPr>
        <p:spPr>
          <a:xfrm flipH="1">
            <a:off x="18575639" y="18839503"/>
            <a:ext cx="3114695" cy="2579552"/>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artDeco"/>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4" name="Rectangle 53">
            <a:extLst>
              <a:ext uri="{FF2B5EF4-FFF2-40B4-BE49-F238E27FC236}">
                <a16:creationId xmlns:a16="http://schemas.microsoft.com/office/drawing/2014/main" id="{E56AC147-46BE-41ED-94BC-CCED3B817693}"/>
              </a:ext>
            </a:extLst>
          </p:cNvPr>
          <p:cNvSpPr/>
          <p:nvPr/>
        </p:nvSpPr>
        <p:spPr>
          <a:xfrm>
            <a:off x="0" y="37006514"/>
            <a:ext cx="30275213" cy="57972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7711660"/>
            <a:ext cx="8001000" cy="4680585"/>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87259" y="37565138"/>
            <a:ext cx="7686131" cy="46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bodyPr>
          <a:lstStyle/>
          <a:p>
            <a:pPr algn="ctr"/>
            <a:r>
              <a:rPr lang="en-GB" sz="9600" dirty="0">
                <a:solidFill>
                  <a:srgbClr val="002060"/>
                </a:solidFill>
                <a:latin typeface="Bell MT" panose="02020503060305020303" pitchFamily="18" charset="0"/>
                <a:cs typeface="Arial" panose="020B0604020202020204" pitchFamily="34" charset="0"/>
              </a:rPr>
              <a:t>CARPPI</a:t>
            </a:r>
          </a:p>
          <a:p>
            <a:pPr algn="ctr"/>
            <a:r>
              <a:rPr lang="en-GB" sz="9600" dirty="0">
                <a:solidFill>
                  <a:srgbClr val="002060"/>
                </a:solidFill>
                <a:latin typeface="Bell MT" panose="02020503060305020303" pitchFamily="18" charset="0"/>
                <a:cs typeface="Arial" panose="020B0604020202020204" pitchFamily="34" charset="0"/>
              </a:rPr>
              <a:t>SYSTEM</a:t>
            </a:r>
            <a:endParaRPr lang="es-MX" sz="9600" dirty="0">
              <a:solidFill>
                <a:srgbClr val="002060"/>
              </a:solidFill>
              <a:latin typeface="Bell MT" panose="02020503060305020303" pitchFamily="18" charset="0"/>
              <a:cs typeface="Arial" panose="020B0604020202020204" pitchFamily="34" charset="0"/>
            </a:endParaRPr>
          </a:p>
        </p:txBody>
      </p:sp>
    </p:spTree>
    <p:extLst>
      <p:ext uri="{BB962C8B-B14F-4D97-AF65-F5344CB8AC3E}">
        <p14:creationId xmlns:p14="http://schemas.microsoft.com/office/powerpoint/2010/main" val="3519901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19" name="Rectangle 18">
            <a:extLst>
              <a:ext uri="{FF2B5EF4-FFF2-40B4-BE49-F238E27FC236}">
                <a16:creationId xmlns:a16="http://schemas.microsoft.com/office/drawing/2014/main" id="{737EB1CB-3CF1-464A-896E-A9B010E7CCCB}"/>
              </a:ext>
            </a:extLst>
          </p:cNvPr>
          <p:cNvSpPr/>
          <p:nvPr/>
        </p:nvSpPr>
        <p:spPr>
          <a:xfrm>
            <a:off x="0" y="28440566"/>
            <a:ext cx="30190239" cy="990722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3" name="Rectangle 2">
            <a:extLst>
              <a:ext uri="{FF2B5EF4-FFF2-40B4-BE49-F238E27FC236}">
                <a16:creationId xmlns:a16="http://schemas.microsoft.com/office/drawing/2014/main" id="{40DFF687-7E69-428E-9CF8-0726220ED35E}"/>
              </a:ext>
            </a:extLst>
          </p:cNvPr>
          <p:cNvSpPr/>
          <p:nvPr/>
        </p:nvSpPr>
        <p:spPr>
          <a:xfrm>
            <a:off x="15244996" y="5831595"/>
            <a:ext cx="14945243" cy="22495059"/>
          </a:xfrm>
          <a:prstGeom prst="rect">
            <a:avLst/>
          </a:prstGeom>
          <a:solidFill>
            <a:srgbClr val="B0D2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 name="Rectangle 1">
            <a:extLst>
              <a:ext uri="{FF2B5EF4-FFF2-40B4-BE49-F238E27FC236}">
                <a16:creationId xmlns:a16="http://schemas.microsoft.com/office/drawing/2014/main" id="{4CE264CE-609D-4F3D-B9DE-99DCE78D4764}"/>
              </a:ext>
            </a:extLst>
          </p:cNvPr>
          <p:cNvSpPr/>
          <p:nvPr/>
        </p:nvSpPr>
        <p:spPr>
          <a:xfrm>
            <a:off x="0" y="5831596"/>
            <a:ext cx="15244996" cy="22608970"/>
          </a:xfrm>
          <a:prstGeom prst="rect">
            <a:avLst/>
          </a:prstGeom>
          <a:solidFill>
            <a:srgbClr val="A5B4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9" name="Oval 28">
            <a:extLst>
              <a:ext uri="{FF2B5EF4-FFF2-40B4-BE49-F238E27FC236}">
                <a16:creationId xmlns:a16="http://schemas.microsoft.com/office/drawing/2014/main" id="{88409A40-B437-4894-861A-D69F23760197}"/>
              </a:ext>
            </a:extLst>
          </p:cNvPr>
          <p:cNvSpPr/>
          <p:nvPr/>
        </p:nvSpPr>
        <p:spPr>
          <a:xfrm>
            <a:off x="11914353" y="18398988"/>
            <a:ext cx="6661286" cy="6040133"/>
          </a:xfrm>
          <a:prstGeom prst="ellipse">
            <a:avLst/>
          </a:prstGeom>
          <a:solidFill>
            <a:srgbClr val="C00000">
              <a:alpha val="50000"/>
            </a:srgbClr>
          </a:solidFill>
          <a:ln>
            <a:noFill/>
          </a:ln>
          <a:effectLst>
            <a:glow rad="635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rtlCol="0" anchor="ctr"/>
          <a:lstStyle/>
          <a:p>
            <a:pPr algn="ctr"/>
            <a:endParaRPr lang="es-MX" dirty="0">
              <a:solidFill>
                <a:schemeClr val="accent1">
                  <a:lumMod val="20000"/>
                  <a:lumOff val="80000"/>
                </a:schemeClr>
              </a:solidFill>
            </a:endParaRPr>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Fernando Santos | Prof Jeremy Wyatt | University of Southampton</a:t>
            </a:r>
            <a:endParaRPr lang="es-MX" sz="7200" dirty="0"/>
          </a:p>
        </p:txBody>
      </p:sp>
      <p:sp>
        <p:nvSpPr>
          <p:cNvPr id="9" name="TextBox 8">
            <a:extLst>
              <a:ext uri="{FF2B5EF4-FFF2-40B4-BE49-F238E27FC236}">
                <a16:creationId xmlns:a16="http://schemas.microsoft.com/office/drawing/2014/main" id="{6FE1B3FB-5D58-41DD-BD16-A0C22CF7BFE7}"/>
              </a:ext>
            </a:extLst>
          </p:cNvPr>
          <p:cNvSpPr txBox="1"/>
          <p:nvPr/>
        </p:nvSpPr>
        <p:spPr>
          <a:xfrm rot="2711399">
            <a:off x="9332319" y="14144428"/>
            <a:ext cx="4455835"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Ranking</a:t>
            </a:r>
            <a:endParaRPr lang="es-MX" sz="9600" dirty="0">
              <a:latin typeface="Bell MT" panose="02020503060305020303" pitchFamily="18" charset="0"/>
              <a:cs typeface="Arial" panose="020B0604020202020204" pitchFamily="34" charset="0"/>
            </a:endParaRPr>
          </a:p>
        </p:txBody>
      </p:sp>
      <p:sp>
        <p:nvSpPr>
          <p:cNvPr id="10" name="TextBox 9">
            <a:extLst>
              <a:ext uri="{FF2B5EF4-FFF2-40B4-BE49-F238E27FC236}">
                <a16:creationId xmlns:a16="http://schemas.microsoft.com/office/drawing/2014/main" id="{4412517A-8264-4E35-8209-3364EDBBD610}"/>
              </a:ext>
            </a:extLst>
          </p:cNvPr>
          <p:cNvSpPr txBox="1"/>
          <p:nvPr/>
        </p:nvSpPr>
        <p:spPr>
          <a:xfrm rot="21069169">
            <a:off x="6193817" y="19529505"/>
            <a:ext cx="556164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Sentiment </a:t>
            </a:r>
          </a:p>
          <a:p>
            <a:r>
              <a:rPr lang="en-GB" sz="9600" dirty="0">
                <a:latin typeface="Bell MT" panose="02020503060305020303" pitchFamily="18" charset="0"/>
                <a:cs typeface="Arial" panose="020B0604020202020204" pitchFamily="34" charset="0"/>
              </a:rPr>
              <a:t>Analysis</a:t>
            </a:r>
            <a:endParaRPr lang="es-MX" sz="9600" dirty="0">
              <a:latin typeface="Bell MT" panose="02020503060305020303" pitchFamily="18" charset="0"/>
              <a:cs typeface="Arial" panose="020B0604020202020204" pitchFamily="34" charset="0"/>
            </a:endParaRPr>
          </a:p>
        </p:txBody>
      </p:sp>
      <p:sp>
        <p:nvSpPr>
          <p:cNvPr id="11" name="TextBox 10">
            <a:extLst>
              <a:ext uri="{FF2B5EF4-FFF2-40B4-BE49-F238E27FC236}">
                <a16:creationId xmlns:a16="http://schemas.microsoft.com/office/drawing/2014/main" id="{D9CB2D89-25A6-4529-8A1E-C9D3A591A2F2}"/>
              </a:ext>
            </a:extLst>
          </p:cNvPr>
          <p:cNvSpPr txBox="1"/>
          <p:nvPr/>
        </p:nvSpPr>
        <p:spPr>
          <a:xfrm rot="1228626">
            <a:off x="3683734" y="16921167"/>
            <a:ext cx="883588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Content Analysis</a:t>
            </a:r>
            <a:endParaRPr lang="es-MX" sz="9600" dirty="0">
              <a:latin typeface="Bell MT" panose="02020503060305020303" pitchFamily="18" charset="0"/>
              <a:cs typeface="Arial" panose="020B0604020202020204" pitchFamily="34" charset="0"/>
            </a:endParaRPr>
          </a:p>
        </p:txBody>
      </p:sp>
      <p:sp>
        <p:nvSpPr>
          <p:cNvPr id="12" name="TextBox 11">
            <a:extLst>
              <a:ext uri="{FF2B5EF4-FFF2-40B4-BE49-F238E27FC236}">
                <a16:creationId xmlns:a16="http://schemas.microsoft.com/office/drawing/2014/main" id="{2BB26AD5-58EB-4DD6-9D89-1B7BA329AA96}"/>
              </a:ext>
            </a:extLst>
          </p:cNvPr>
          <p:cNvSpPr txBox="1"/>
          <p:nvPr/>
        </p:nvSpPr>
        <p:spPr>
          <a:xfrm rot="1939509">
            <a:off x="3951904" y="14161679"/>
            <a:ext cx="613943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Automation</a:t>
            </a:r>
            <a:endParaRPr lang="es-MX" sz="9600" dirty="0">
              <a:latin typeface="Bell MT" panose="02020503060305020303" pitchFamily="18" charset="0"/>
              <a:cs typeface="Arial" panose="020B0604020202020204" pitchFamily="34" charset="0"/>
            </a:endParaRPr>
          </a:p>
        </p:txBody>
      </p:sp>
      <p:sp>
        <p:nvSpPr>
          <p:cNvPr id="13" name="TextBox 12">
            <a:extLst>
              <a:ext uri="{FF2B5EF4-FFF2-40B4-BE49-F238E27FC236}">
                <a16:creationId xmlns:a16="http://schemas.microsoft.com/office/drawing/2014/main" id="{190FE947-D94B-43E9-B80E-EFCB0B3864EF}"/>
              </a:ext>
            </a:extLst>
          </p:cNvPr>
          <p:cNvSpPr txBox="1"/>
          <p:nvPr/>
        </p:nvSpPr>
        <p:spPr>
          <a:xfrm rot="3495145">
            <a:off x="8960385" y="12500915"/>
            <a:ext cx="8222822"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Search Engines</a:t>
            </a:r>
            <a:endParaRPr lang="es-MX" sz="9600" dirty="0">
              <a:latin typeface="Bell MT" panose="02020503060305020303" pitchFamily="18" charset="0"/>
              <a:cs typeface="Arial" panose="020B0604020202020204" pitchFamily="34" charset="0"/>
            </a:endParaRPr>
          </a:p>
        </p:txBody>
      </p:sp>
      <p:sp>
        <p:nvSpPr>
          <p:cNvPr id="14" name="TextBox 13">
            <a:extLst>
              <a:ext uri="{FF2B5EF4-FFF2-40B4-BE49-F238E27FC236}">
                <a16:creationId xmlns:a16="http://schemas.microsoft.com/office/drawing/2014/main" id="{4C9680B9-F39E-4D76-8CEC-368D630E738C}"/>
              </a:ext>
            </a:extLst>
          </p:cNvPr>
          <p:cNvSpPr txBox="1"/>
          <p:nvPr/>
        </p:nvSpPr>
        <p:spPr>
          <a:xfrm rot="20319126">
            <a:off x="5183867" y="22834216"/>
            <a:ext cx="6743769"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Text Vectors</a:t>
            </a:r>
            <a:endParaRPr lang="es-MX" sz="9600" dirty="0">
              <a:latin typeface="Bell MT" panose="02020503060305020303" pitchFamily="18" charset="0"/>
              <a:cs typeface="Arial" panose="020B0604020202020204" pitchFamily="34" charset="0"/>
            </a:endParaRPr>
          </a:p>
        </p:txBody>
      </p:sp>
      <p:sp>
        <p:nvSpPr>
          <p:cNvPr id="15" name="TextBox 14">
            <a:extLst>
              <a:ext uri="{FF2B5EF4-FFF2-40B4-BE49-F238E27FC236}">
                <a16:creationId xmlns:a16="http://schemas.microsoft.com/office/drawing/2014/main" id="{7DB37955-8DA8-44B2-877A-5D8F0F88C973}"/>
              </a:ext>
            </a:extLst>
          </p:cNvPr>
          <p:cNvSpPr txBox="1"/>
          <p:nvPr/>
        </p:nvSpPr>
        <p:spPr>
          <a:xfrm rot="19010371">
            <a:off x="8171774" y="24997546"/>
            <a:ext cx="5519460"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Clustering</a:t>
            </a:r>
            <a:endParaRPr lang="es-MX" sz="9600" dirty="0">
              <a:latin typeface="Bell MT" panose="02020503060305020303" pitchFamily="18" charset="0"/>
              <a:cs typeface="Arial" panose="020B0604020202020204" pitchFamily="34" charset="0"/>
            </a:endParaRPr>
          </a:p>
        </p:txBody>
      </p:sp>
      <p:sp>
        <p:nvSpPr>
          <p:cNvPr id="16" name="Rectangle 15">
            <a:extLst>
              <a:ext uri="{FF2B5EF4-FFF2-40B4-BE49-F238E27FC236}">
                <a16:creationId xmlns:a16="http://schemas.microsoft.com/office/drawing/2014/main" id="{F6DFB617-089D-4351-87CB-CB98EBA459A8}"/>
              </a:ext>
            </a:extLst>
          </p:cNvPr>
          <p:cNvSpPr/>
          <p:nvPr/>
        </p:nvSpPr>
        <p:spPr>
          <a:xfrm>
            <a:off x="2643218" y="6896607"/>
            <a:ext cx="9163854" cy="1569660"/>
          </a:xfrm>
          <a:prstGeom prst="rect">
            <a:avLst/>
          </a:prstGeom>
          <a:noFill/>
        </p:spPr>
        <p:txBody>
          <a:bodyPr wrap="none" lIns="91440" tIns="45720" rIns="91440" bIns="45720">
            <a:spAutoFit/>
            <a:scene3d>
              <a:camera prst="orthographicFront"/>
              <a:lightRig rig="threePt" dir="t"/>
            </a:scene3d>
            <a:sp3d extrusionH="57150">
              <a:bevelT w="38100" h="38100" prst="angle"/>
            </a:sp3d>
          </a:bodyPr>
          <a:lstStyle/>
          <a:p>
            <a:pPr algn="ctr"/>
            <a:r>
              <a:rPr lang="en-US" sz="9600" b="0" cap="none" spc="0" dirty="0">
                <a:ln w="0"/>
                <a:solidFill>
                  <a:schemeClr val="accent1"/>
                </a:solidFill>
                <a:effectLst>
                  <a:outerShdw blurRad="63500" sx="102000" sy="102000" algn="ctr" rotWithShape="0">
                    <a:prstClr val="black">
                      <a:alpha val="40000"/>
                    </a:prstClr>
                  </a:outerShdw>
                </a:effectLst>
                <a:latin typeface="Bell MT" panose="02020503060305020303" pitchFamily="18" charset="0"/>
              </a:rPr>
              <a:t>WEB ANALYSIS</a:t>
            </a:r>
          </a:p>
        </p:txBody>
      </p:sp>
      <p:sp>
        <p:nvSpPr>
          <p:cNvPr id="18" name="Rectangle 17">
            <a:extLst>
              <a:ext uri="{FF2B5EF4-FFF2-40B4-BE49-F238E27FC236}">
                <a16:creationId xmlns:a16="http://schemas.microsoft.com/office/drawing/2014/main" id="{7D3B7E43-A9DC-4FFC-B5DA-CB58EFBB7015}"/>
              </a:ext>
            </a:extLst>
          </p:cNvPr>
          <p:cNvSpPr/>
          <p:nvPr/>
        </p:nvSpPr>
        <p:spPr>
          <a:xfrm>
            <a:off x="20615962" y="6856265"/>
            <a:ext cx="6789038" cy="1569660"/>
          </a:xfrm>
          <a:prstGeom prst="rect">
            <a:avLst/>
          </a:prstGeom>
          <a:noFill/>
        </p:spPr>
        <p:txBody>
          <a:bodyPr wrap="none" lIns="91440" tIns="45720" rIns="91440" bIns="45720">
            <a:spAutoFit/>
            <a:scene3d>
              <a:camera prst="orthographicFront"/>
              <a:lightRig rig="threePt" dir="t"/>
            </a:scene3d>
            <a:sp3d extrusionH="57150">
              <a:bevelT w="38100" h="38100" prst="angle"/>
            </a:sp3d>
          </a:bodyPr>
          <a:lstStyle/>
          <a:p>
            <a:pPr algn="ctr"/>
            <a:r>
              <a:rPr lang="en-US" sz="9600" b="0" cap="none" spc="0" dirty="0">
                <a:ln w="0"/>
                <a:solidFill>
                  <a:schemeClr val="accent1"/>
                </a:solidFill>
                <a:effectLst>
                  <a:outerShdw blurRad="63500" sx="102000" sy="102000" algn="ctr" rotWithShape="0">
                    <a:prstClr val="black">
                      <a:alpha val="40000"/>
                    </a:prstClr>
                  </a:outerShdw>
                </a:effectLst>
                <a:latin typeface="Bell MT" panose="02020503060305020303" pitchFamily="18" charset="0"/>
              </a:rPr>
              <a:t>MEDICINE:</a:t>
            </a:r>
          </a:p>
        </p:txBody>
      </p:sp>
      <p:sp>
        <p:nvSpPr>
          <p:cNvPr id="21" name="TextBox 20">
            <a:extLst>
              <a:ext uri="{FF2B5EF4-FFF2-40B4-BE49-F238E27FC236}">
                <a16:creationId xmlns:a16="http://schemas.microsoft.com/office/drawing/2014/main" id="{872E0836-777B-4450-97A1-C7BE65DDDAA5}"/>
              </a:ext>
            </a:extLst>
          </p:cNvPr>
          <p:cNvSpPr txBox="1"/>
          <p:nvPr/>
        </p:nvSpPr>
        <p:spPr>
          <a:xfrm>
            <a:off x="2379997" y="31797051"/>
            <a:ext cx="13249066"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comment relevant to other leaflets?</a:t>
            </a:r>
            <a:endParaRPr lang="es-MX" sz="9600" dirty="0">
              <a:latin typeface="Bell MT" panose="02020503060305020303" pitchFamily="18" charset="0"/>
              <a:cs typeface="Arial" panose="020B0604020202020204" pitchFamily="34" charset="0"/>
            </a:endParaRPr>
          </a:p>
        </p:txBody>
      </p:sp>
      <p:sp>
        <p:nvSpPr>
          <p:cNvPr id="22" name="TextBox 21">
            <a:extLst>
              <a:ext uri="{FF2B5EF4-FFF2-40B4-BE49-F238E27FC236}">
                <a16:creationId xmlns:a16="http://schemas.microsoft.com/office/drawing/2014/main" id="{2167F673-2616-4779-8B2D-04BBCDFF9D9B}"/>
              </a:ext>
            </a:extLst>
          </p:cNvPr>
          <p:cNvSpPr txBox="1"/>
          <p:nvPr/>
        </p:nvSpPr>
        <p:spPr>
          <a:xfrm>
            <a:off x="905028" y="29682801"/>
            <a:ext cx="12432378" cy="1569660"/>
          </a:xfrm>
          <a:prstGeom prst="rect">
            <a:avLst/>
          </a:prstGeom>
          <a:noFill/>
        </p:spPr>
        <p:txBody>
          <a:bodyPr wrap="none" rtlCol="0">
            <a:spAutoFit/>
          </a:bodyPr>
          <a:lstStyle/>
          <a:p>
            <a:r>
              <a:rPr lang="en-GB" sz="9600" dirty="0">
                <a:latin typeface="Bell MT" panose="02020503060305020303" pitchFamily="18" charset="0"/>
                <a:cs typeface="Arial" panose="020B0604020202020204" pitchFamily="34" charset="0"/>
              </a:rPr>
              <a:t>Is this a good comment?</a:t>
            </a:r>
            <a:endParaRPr lang="es-MX" sz="9600" dirty="0">
              <a:latin typeface="Bell MT" panose="02020503060305020303" pitchFamily="18" charset="0"/>
              <a:cs typeface="Arial" panose="020B0604020202020204" pitchFamily="34" charset="0"/>
            </a:endParaRPr>
          </a:p>
        </p:txBody>
      </p:sp>
      <p:sp>
        <p:nvSpPr>
          <p:cNvPr id="23" name="TextBox 22">
            <a:extLst>
              <a:ext uri="{FF2B5EF4-FFF2-40B4-BE49-F238E27FC236}">
                <a16:creationId xmlns:a16="http://schemas.microsoft.com/office/drawing/2014/main" id="{1566B1A1-460B-4C1A-A3EB-0D3D67836926}"/>
              </a:ext>
            </a:extLst>
          </p:cNvPr>
          <p:cNvSpPr txBox="1"/>
          <p:nvPr/>
        </p:nvSpPr>
        <p:spPr>
          <a:xfrm>
            <a:off x="15196488" y="33959526"/>
            <a:ext cx="14630750"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Is this text different from what it’s normally read?</a:t>
            </a:r>
            <a:endParaRPr lang="es-MX" sz="9600" dirty="0">
              <a:latin typeface="Bell MT" panose="02020503060305020303" pitchFamily="18" charset="0"/>
              <a:cs typeface="Arial" panose="020B0604020202020204" pitchFamily="34" charset="0"/>
            </a:endParaRPr>
          </a:p>
        </p:txBody>
      </p:sp>
      <p:sp>
        <p:nvSpPr>
          <p:cNvPr id="24" name="TextBox 23">
            <a:extLst>
              <a:ext uri="{FF2B5EF4-FFF2-40B4-BE49-F238E27FC236}">
                <a16:creationId xmlns:a16="http://schemas.microsoft.com/office/drawing/2014/main" id="{7D802407-895F-4F0B-BDC2-3432D6C0EF48}"/>
              </a:ext>
            </a:extLst>
          </p:cNvPr>
          <p:cNvSpPr txBox="1"/>
          <p:nvPr/>
        </p:nvSpPr>
        <p:spPr>
          <a:xfrm>
            <a:off x="17831602" y="29406654"/>
            <a:ext cx="12443611" cy="3046988"/>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What factors can affect the quality of a leaflet?</a:t>
            </a:r>
            <a:endParaRPr lang="es-MX" sz="9600" dirty="0">
              <a:latin typeface="Bell MT" panose="02020503060305020303" pitchFamily="18" charset="0"/>
              <a:cs typeface="Arial" panose="020B0604020202020204" pitchFamily="34" charset="0"/>
            </a:endParaRPr>
          </a:p>
        </p:txBody>
      </p:sp>
      <p:sp>
        <p:nvSpPr>
          <p:cNvPr id="25" name="TextBox 24">
            <a:extLst>
              <a:ext uri="{FF2B5EF4-FFF2-40B4-BE49-F238E27FC236}">
                <a16:creationId xmlns:a16="http://schemas.microsoft.com/office/drawing/2014/main" id="{95F1638C-7EC7-429C-9723-67361AE6611B}"/>
              </a:ext>
            </a:extLst>
          </p:cNvPr>
          <p:cNvSpPr txBox="1"/>
          <p:nvPr/>
        </p:nvSpPr>
        <p:spPr>
          <a:xfrm rot="18706109">
            <a:off x="14463575" y="13065478"/>
            <a:ext cx="6648771"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Public Involvement</a:t>
            </a:r>
            <a:endParaRPr lang="es-MX" sz="9600" dirty="0">
              <a:latin typeface="Bell MT" panose="02020503060305020303" pitchFamily="18" charset="0"/>
              <a:cs typeface="Arial" panose="020B0604020202020204" pitchFamily="34" charset="0"/>
            </a:endParaRPr>
          </a:p>
        </p:txBody>
      </p:sp>
      <p:sp>
        <p:nvSpPr>
          <p:cNvPr id="26" name="TextBox 25">
            <a:extLst>
              <a:ext uri="{FF2B5EF4-FFF2-40B4-BE49-F238E27FC236}">
                <a16:creationId xmlns:a16="http://schemas.microsoft.com/office/drawing/2014/main" id="{90121998-98E5-4BD6-B894-D9AFA3DB8515}"/>
              </a:ext>
            </a:extLst>
          </p:cNvPr>
          <p:cNvSpPr txBox="1"/>
          <p:nvPr/>
        </p:nvSpPr>
        <p:spPr>
          <a:xfrm rot="18945010">
            <a:off x="17780647" y="15367439"/>
            <a:ext cx="5613757" cy="3046988"/>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Patient Comments</a:t>
            </a:r>
            <a:endParaRPr lang="es-MX" sz="9600" dirty="0">
              <a:latin typeface="Bell MT" panose="02020503060305020303" pitchFamily="18" charset="0"/>
              <a:cs typeface="Arial" panose="020B0604020202020204" pitchFamily="34" charset="0"/>
            </a:endParaRPr>
          </a:p>
        </p:txBody>
      </p:sp>
      <p:sp>
        <p:nvSpPr>
          <p:cNvPr id="27" name="TextBox 26">
            <a:extLst>
              <a:ext uri="{FF2B5EF4-FFF2-40B4-BE49-F238E27FC236}">
                <a16:creationId xmlns:a16="http://schemas.microsoft.com/office/drawing/2014/main" id="{0EBC8487-E55A-4957-A23D-341F111020AB}"/>
              </a:ext>
            </a:extLst>
          </p:cNvPr>
          <p:cNvSpPr txBox="1"/>
          <p:nvPr/>
        </p:nvSpPr>
        <p:spPr>
          <a:xfrm>
            <a:off x="19617956" y="20333950"/>
            <a:ext cx="4603018" cy="4524315"/>
          </a:xfrm>
          <a:prstGeom prst="rect">
            <a:avLst/>
          </a:prstGeom>
          <a:noFill/>
        </p:spPr>
        <p:txBody>
          <a:bodyPr wrap="square" rtlCol="0">
            <a:spAutoFit/>
          </a:bodyPr>
          <a:lstStyle/>
          <a:p>
            <a:pPr algn="ctr"/>
            <a:r>
              <a:rPr lang="en-GB" sz="9600" dirty="0">
                <a:latin typeface="Bell MT" panose="02020503060305020303" pitchFamily="18" charset="0"/>
                <a:cs typeface="Arial" panose="020B0604020202020204" pitchFamily="34" charset="0"/>
              </a:rPr>
              <a:t>Good Writing Insights</a:t>
            </a:r>
            <a:endParaRPr lang="es-MX" sz="9600" dirty="0">
              <a:latin typeface="Bell MT" panose="02020503060305020303" pitchFamily="18" charset="0"/>
              <a:cs typeface="Arial" panose="020B0604020202020204" pitchFamily="34" charset="0"/>
            </a:endParaRPr>
          </a:p>
        </p:txBody>
      </p:sp>
      <p:cxnSp>
        <p:nvCxnSpPr>
          <p:cNvPr id="31" name="Straight Arrow Connector 30">
            <a:extLst>
              <a:ext uri="{FF2B5EF4-FFF2-40B4-BE49-F238E27FC236}">
                <a16:creationId xmlns:a16="http://schemas.microsoft.com/office/drawing/2014/main" id="{A6A1FE90-FE28-4B77-86B3-B295588909A3}"/>
              </a:ext>
            </a:extLst>
          </p:cNvPr>
          <p:cNvCxnSpPr>
            <a:cxnSpLocks/>
            <a:endCxn id="29" idx="0"/>
          </p:cNvCxnSpPr>
          <p:nvPr/>
        </p:nvCxnSpPr>
        <p:spPr>
          <a:xfrm>
            <a:off x="10469430" y="10177398"/>
            <a:ext cx="4775566" cy="8221590"/>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9431DE-0CBC-4581-A1B2-9DF252C18881}"/>
              </a:ext>
            </a:extLst>
          </p:cNvPr>
          <p:cNvCxnSpPr>
            <a:cxnSpLocks/>
          </p:cNvCxnSpPr>
          <p:nvPr/>
        </p:nvCxnSpPr>
        <p:spPr>
          <a:xfrm>
            <a:off x="8881700" y="13288920"/>
            <a:ext cx="4934931" cy="5205353"/>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8BC460E-2916-4AE1-8B93-4334D70FE35B}"/>
              </a:ext>
            </a:extLst>
          </p:cNvPr>
          <p:cNvCxnSpPr>
            <a:cxnSpLocks/>
            <a:stCxn id="83" idx="2"/>
            <a:endCxn id="29" idx="1"/>
          </p:cNvCxnSpPr>
          <p:nvPr/>
        </p:nvCxnSpPr>
        <p:spPr>
          <a:xfrm>
            <a:off x="3630550" y="13608907"/>
            <a:ext cx="9259326" cy="5674638"/>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6AA498B-CFD0-4334-87B8-0FA632F406F2}"/>
              </a:ext>
            </a:extLst>
          </p:cNvPr>
          <p:cNvCxnSpPr>
            <a:cxnSpLocks/>
            <a:stCxn id="85" idx="3"/>
          </p:cNvCxnSpPr>
          <p:nvPr/>
        </p:nvCxnSpPr>
        <p:spPr>
          <a:xfrm>
            <a:off x="3790528" y="16937585"/>
            <a:ext cx="8418400" cy="3239286"/>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7EA4D89-DD61-4B5D-BF3D-DD636F9E6B78}"/>
              </a:ext>
            </a:extLst>
          </p:cNvPr>
          <p:cNvCxnSpPr>
            <a:cxnSpLocks/>
          </p:cNvCxnSpPr>
          <p:nvPr/>
        </p:nvCxnSpPr>
        <p:spPr>
          <a:xfrm flipV="1">
            <a:off x="6110863" y="20390517"/>
            <a:ext cx="5756409" cy="928552"/>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6AECF18-33E1-4BE4-AA2B-B977926C46BB}"/>
              </a:ext>
            </a:extLst>
          </p:cNvPr>
          <p:cNvCxnSpPr>
            <a:cxnSpLocks/>
          </p:cNvCxnSpPr>
          <p:nvPr/>
        </p:nvCxnSpPr>
        <p:spPr>
          <a:xfrm flipV="1">
            <a:off x="5364762" y="21628911"/>
            <a:ext cx="6594710" cy="2546125"/>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7CB3DA-2B09-4085-B95B-1A06F37CBAC7}"/>
              </a:ext>
            </a:extLst>
          </p:cNvPr>
          <p:cNvCxnSpPr>
            <a:cxnSpLocks/>
            <a:stCxn id="89" idx="6"/>
          </p:cNvCxnSpPr>
          <p:nvPr/>
        </p:nvCxnSpPr>
        <p:spPr>
          <a:xfrm flipV="1">
            <a:off x="10306342" y="22920708"/>
            <a:ext cx="1985820" cy="1529124"/>
          </a:xfrm>
          <a:prstGeom prst="straightConnector1">
            <a:avLst/>
          </a:prstGeom>
          <a:ln w="190500">
            <a:tailEnd type="triangle"/>
          </a:ln>
          <a:effectLst>
            <a:glow rad="2286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A5B5F2-4841-401C-92D4-04EA913F5B71}"/>
              </a:ext>
            </a:extLst>
          </p:cNvPr>
          <p:cNvCxnSpPr>
            <a:cxnSpLocks/>
          </p:cNvCxnSpPr>
          <p:nvPr/>
        </p:nvCxnSpPr>
        <p:spPr>
          <a:xfrm flipH="1">
            <a:off x="7094922" y="24439121"/>
            <a:ext cx="7744930" cy="5485881"/>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864849E1-42B2-4A9F-8EB1-8C33ED44DE43}"/>
              </a:ext>
            </a:extLst>
          </p:cNvPr>
          <p:cNvCxnSpPr>
            <a:cxnSpLocks/>
            <a:stCxn id="29" idx="4"/>
          </p:cNvCxnSpPr>
          <p:nvPr/>
        </p:nvCxnSpPr>
        <p:spPr>
          <a:xfrm>
            <a:off x="15244996" y="24439121"/>
            <a:ext cx="8917885" cy="496753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4E24D709-D542-4C64-885F-8B358A84E56E}"/>
              </a:ext>
            </a:extLst>
          </p:cNvPr>
          <p:cNvCxnSpPr/>
          <p:nvPr/>
        </p:nvCxnSpPr>
        <p:spPr>
          <a:xfrm flipH="1">
            <a:off x="13072749" y="24325209"/>
            <a:ext cx="2288266" cy="7471842"/>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59" name="Straight Arrow Connector 58">
            <a:extLst>
              <a:ext uri="{FF2B5EF4-FFF2-40B4-BE49-F238E27FC236}">
                <a16:creationId xmlns:a16="http://schemas.microsoft.com/office/drawing/2014/main" id="{BAB09C09-1182-4F07-BD4E-593C51D29AA4}"/>
              </a:ext>
            </a:extLst>
          </p:cNvPr>
          <p:cNvCxnSpPr/>
          <p:nvPr/>
        </p:nvCxnSpPr>
        <p:spPr>
          <a:xfrm>
            <a:off x="15137606" y="24315683"/>
            <a:ext cx="2480371" cy="9643843"/>
          </a:xfrm>
          <a:prstGeom prst="straightConnector1">
            <a:avLst/>
          </a:prstGeom>
          <a:ln w="190500" cap="flat" cmpd="sng" algn="ctr">
            <a:solidFill>
              <a:schemeClr val="accent4"/>
            </a:solidFill>
            <a:prstDash val="solid"/>
            <a:round/>
            <a:headEnd type="none" w="med" len="med"/>
            <a:tailEnd type="arrow" w="med" len="med"/>
          </a:ln>
          <a:effectLst>
            <a:glow rad="2286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1" name="Straight Arrow Connector 60">
            <a:extLst>
              <a:ext uri="{FF2B5EF4-FFF2-40B4-BE49-F238E27FC236}">
                <a16:creationId xmlns:a16="http://schemas.microsoft.com/office/drawing/2014/main" id="{13680AF8-0659-445B-B29E-7D02BA3B8FDC}"/>
              </a:ext>
            </a:extLst>
          </p:cNvPr>
          <p:cNvCxnSpPr>
            <a:cxnSpLocks/>
            <a:stCxn id="32" idx="2"/>
          </p:cNvCxnSpPr>
          <p:nvPr/>
        </p:nvCxnSpPr>
        <p:spPr>
          <a:xfrm flipH="1">
            <a:off x="16377794" y="12759461"/>
            <a:ext cx="5312540" cy="6113284"/>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BF29B6CC-47C3-4069-9D1C-9ED5D71A97C5}"/>
              </a:ext>
            </a:extLst>
          </p:cNvPr>
          <p:cNvCxnSpPr>
            <a:cxnSpLocks/>
            <a:stCxn id="36" idx="1"/>
          </p:cNvCxnSpPr>
          <p:nvPr/>
        </p:nvCxnSpPr>
        <p:spPr>
          <a:xfrm flipH="1">
            <a:off x="17936013" y="14308873"/>
            <a:ext cx="5482953" cy="5354390"/>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cxnSp>
        <p:nvCxnSpPr>
          <p:cNvPr id="65" name="Straight Arrow Connector 64">
            <a:extLst>
              <a:ext uri="{FF2B5EF4-FFF2-40B4-BE49-F238E27FC236}">
                <a16:creationId xmlns:a16="http://schemas.microsoft.com/office/drawing/2014/main" id="{41F11A82-904B-4C87-8DE8-37C43ECA3772}"/>
              </a:ext>
            </a:extLst>
          </p:cNvPr>
          <p:cNvCxnSpPr>
            <a:cxnSpLocks/>
            <a:stCxn id="38" idx="1"/>
          </p:cNvCxnSpPr>
          <p:nvPr/>
        </p:nvCxnSpPr>
        <p:spPr>
          <a:xfrm flipH="1">
            <a:off x="18575639" y="18901758"/>
            <a:ext cx="3172788" cy="2869680"/>
          </a:xfrm>
          <a:prstGeom prst="straightConnector1">
            <a:avLst/>
          </a:prstGeom>
          <a:ln w="190500" cap="flat" cmpd="sng" algn="ctr">
            <a:solidFill>
              <a:schemeClr val="accent6"/>
            </a:solidFill>
            <a:prstDash val="solid"/>
            <a:round/>
            <a:headEnd type="none" w="med" len="med"/>
            <a:tailEnd type="arrow" w="med" len="med"/>
          </a:ln>
          <a:effectLst>
            <a:glow rad="228600">
              <a:schemeClr val="accent1">
                <a:satMod val="175000"/>
                <a:alpha val="40000"/>
              </a:schemeClr>
            </a:glow>
          </a:effectLst>
        </p:spPr>
        <p:style>
          <a:lnRef idx="0">
            <a:scrgbClr r="0" g="0" b="0"/>
          </a:lnRef>
          <a:fillRef idx="0">
            <a:scrgbClr r="0" g="0" b="0"/>
          </a:fillRef>
          <a:effectRef idx="0">
            <a:scrgbClr r="0" g="0" b="0"/>
          </a:effectRef>
          <a:fontRef idx="minor">
            <a:schemeClr val="tx1"/>
          </a:fontRef>
        </p:style>
      </p:cxnSp>
      <p:pic>
        <p:nvPicPr>
          <p:cNvPr id="72" name="Picture 71">
            <a:extLst>
              <a:ext uri="{FF2B5EF4-FFF2-40B4-BE49-F238E27FC236}">
                <a16:creationId xmlns:a16="http://schemas.microsoft.com/office/drawing/2014/main" id="{D70EB96F-A981-4529-8FCD-78499E3B1964}"/>
              </a:ext>
            </a:extLst>
          </p:cNvPr>
          <p:cNvPicPr>
            <a:picLocks noChangeAspect="1"/>
          </p:cNvPicPr>
          <p:nvPr/>
        </p:nvPicPr>
        <p:blipFill rotWithShape="1">
          <a:blip r:embed="rId3">
            <a:extLst>
              <a:ext uri="{28A0092B-C50C-407E-A947-70E740481C1C}">
                <a14:useLocalDpi xmlns:a14="http://schemas.microsoft.com/office/drawing/2010/main" val="0"/>
              </a:ext>
            </a:extLst>
          </a:blip>
          <a:srcRect t="28619" b="26979"/>
          <a:stretch/>
        </p:blipFill>
        <p:spPr>
          <a:xfrm>
            <a:off x="5659172" y="8383793"/>
            <a:ext cx="5189034" cy="2304000"/>
          </a:xfrm>
          <a:prstGeom prst="rect">
            <a:avLst/>
          </a:prstGeom>
          <a:scene3d>
            <a:camera prst="orthographicFront"/>
            <a:lightRig rig="threePt" dir="t"/>
          </a:scene3d>
          <a:sp3d>
            <a:bevelT w="101600" prst="riblet"/>
          </a:sp3d>
        </p:spPr>
      </p:pic>
      <p:grpSp>
        <p:nvGrpSpPr>
          <p:cNvPr id="81" name="Group 80">
            <a:extLst>
              <a:ext uri="{FF2B5EF4-FFF2-40B4-BE49-F238E27FC236}">
                <a16:creationId xmlns:a16="http://schemas.microsoft.com/office/drawing/2014/main" id="{7E9BD74D-5FC7-4763-8E3A-FF00971D43EB}"/>
              </a:ext>
            </a:extLst>
          </p:cNvPr>
          <p:cNvGrpSpPr>
            <a:grpSpLocks noChangeAspect="1"/>
          </p:cNvGrpSpPr>
          <p:nvPr/>
        </p:nvGrpSpPr>
        <p:grpSpPr>
          <a:xfrm>
            <a:off x="7891834" y="10881412"/>
            <a:ext cx="1398792" cy="3600000"/>
            <a:chOff x="37275360" y="8262717"/>
            <a:chExt cx="1440000" cy="3706116"/>
          </a:xfrm>
          <a:solidFill>
            <a:schemeClr val="tx1">
              <a:lumMod val="95000"/>
              <a:lumOff val="5000"/>
            </a:schemeClr>
          </a:solidFill>
          <a:scene3d>
            <a:camera prst="orthographicFront">
              <a:rot lat="0" lon="0" rev="0"/>
            </a:camera>
            <a:lightRig rig="soft" dir="t">
              <a:rot lat="0" lon="0" rev="0"/>
            </a:lightRig>
          </a:scene3d>
        </p:grpSpPr>
        <p:sp>
          <p:nvSpPr>
            <p:cNvPr id="78" name="Oval 77">
              <a:extLst>
                <a:ext uri="{FF2B5EF4-FFF2-40B4-BE49-F238E27FC236}">
                  <a16:creationId xmlns:a16="http://schemas.microsoft.com/office/drawing/2014/main" id="{46D0B162-B9AE-42CA-A212-69DB0B704A0C}"/>
                </a:ext>
              </a:extLst>
            </p:cNvPr>
            <p:cNvSpPr/>
            <p:nvPr/>
          </p:nvSpPr>
          <p:spPr>
            <a:xfrm>
              <a:off x="37635360" y="11248833"/>
              <a:ext cx="720000" cy="72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79" name="Oval 78">
              <a:extLst>
                <a:ext uri="{FF2B5EF4-FFF2-40B4-BE49-F238E27FC236}">
                  <a16:creationId xmlns:a16="http://schemas.microsoft.com/office/drawing/2014/main" id="{0A54D7AC-6FDE-4309-8FBB-95068A217AC6}"/>
                </a:ext>
              </a:extLst>
            </p:cNvPr>
            <p:cNvSpPr/>
            <p:nvPr/>
          </p:nvSpPr>
          <p:spPr>
            <a:xfrm>
              <a:off x="37275360" y="8262717"/>
              <a:ext cx="1440000" cy="144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sp>
          <p:nvSpPr>
            <p:cNvPr id="80" name="Oval 79">
              <a:extLst>
                <a:ext uri="{FF2B5EF4-FFF2-40B4-BE49-F238E27FC236}">
                  <a16:creationId xmlns:a16="http://schemas.microsoft.com/office/drawing/2014/main" id="{60E5EAF9-5225-49A1-B61C-A1B1DDED6B54}"/>
                </a:ext>
              </a:extLst>
            </p:cNvPr>
            <p:cNvSpPr/>
            <p:nvPr/>
          </p:nvSpPr>
          <p:spPr>
            <a:xfrm>
              <a:off x="37455360" y="9952729"/>
              <a:ext cx="1080000" cy="1080000"/>
            </a:xfrm>
            <a:prstGeom prst="ellipse">
              <a:avLst/>
            </a:prstGeom>
            <a:grpFill/>
            <a:ln>
              <a:noFill/>
            </a:ln>
            <a:effectLst>
              <a:outerShdw blurRad="107950" dist="12700" dir="5400000" algn="ctr">
                <a:srgbClr val="000000"/>
              </a:outerShdw>
            </a:effectLst>
            <a:sp3d contourW="44450" prstMaterial="matte">
              <a:bevelT w="63500" h="63500" prst="riblet"/>
              <a:contourClr>
                <a:srgbClr val="FFFFFF"/>
              </a:contourClr>
            </a:sp3d>
          </p:spPr>
          <p:style>
            <a:lnRef idx="1">
              <a:schemeClr val="dk1"/>
            </a:lnRef>
            <a:fillRef idx="2">
              <a:schemeClr val="dk1"/>
            </a:fillRef>
            <a:effectRef idx="1">
              <a:schemeClr val="dk1"/>
            </a:effectRef>
            <a:fontRef idx="minor">
              <a:schemeClr val="dk1"/>
            </a:fontRef>
          </p:style>
          <p:txBody>
            <a:bodyPr rtlCol="0" anchor="ctr"/>
            <a:lstStyle/>
            <a:p>
              <a:pPr algn="ctr"/>
              <a:endParaRPr lang="es-MX" dirty="0"/>
            </a:p>
          </p:txBody>
        </p:sp>
      </p:grpSp>
      <p:pic>
        <p:nvPicPr>
          <p:cNvPr id="83" name="Picture 82">
            <a:extLst>
              <a:ext uri="{FF2B5EF4-FFF2-40B4-BE49-F238E27FC236}">
                <a16:creationId xmlns:a16="http://schemas.microsoft.com/office/drawing/2014/main" id="{1E675205-326B-478D-A963-78A416BC7057}"/>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230550" y="10008907"/>
            <a:ext cx="4800000"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85" name="Picture 84">
            <a:extLst>
              <a:ext uri="{FF2B5EF4-FFF2-40B4-BE49-F238E27FC236}">
                <a16:creationId xmlns:a16="http://schemas.microsoft.com/office/drawing/2014/main" id="{99288C99-DA2D-4FDA-8CF6-AB87EDFD576E}"/>
              </a:ext>
            </a:extLst>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736006" y="15137585"/>
            <a:ext cx="3054522" cy="3600000"/>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riblet"/>
            <a:extrusionClr>
              <a:srgbClr val="FFFFFF"/>
            </a:extrusionClr>
          </a:sp3d>
        </p:spPr>
      </p:pic>
      <p:pic>
        <p:nvPicPr>
          <p:cNvPr id="87" name="Picture 86">
            <a:extLst>
              <a:ext uri="{FF2B5EF4-FFF2-40B4-BE49-F238E27FC236}">
                <a16:creationId xmlns:a16="http://schemas.microsoft.com/office/drawing/2014/main" id="{CEC2AC7B-3268-4FDF-A993-8997E133711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a:off x="15926" y="19709518"/>
            <a:ext cx="6153453" cy="360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89" name="Picture 88">
            <a:extLst>
              <a:ext uri="{FF2B5EF4-FFF2-40B4-BE49-F238E27FC236}">
                <a16:creationId xmlns:a16="http://schemas.microsoft.com/office/drawing/2014/main" id="{5D136627-13B7-48C5-A405-D6257168789E}"/>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rcRect l="22004" t="21567" r="22003" b="23906"/>
          <a:stretch/>
        </p:blipFill>
        <p:spPr>
          <a:xfrm rot="19514551">
            <a:off x="6699628" y="24498850"/>
            <a:ext cx="3960000" cy="21595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prst="riblet"/>
            <a:contourClr>
              <a:srgbClr val="333333"/>
            </a:contourClr>
          </a:sp3d>
        </p:spPr>
      </p:pic>
      <p:pic>
        <p:nvPicPr>
          <p:cNvPr id="91" name="Picture 90">
            <a:extLst>
              <a:ext uri="{FF2B5EF4-FFF2-40B4-BE49-F238E27FC236}">
                <a16:creationId xmlns:a16="http://schemas.microsoft.com/office/drawing/2014/main" id="{56F02E1A-A3FF-49B7-B0C3-23194525C916}"/>
              </a:ext>
            </a:extLst>
          </p:cNvPr>
          <p:cNvPicPr>
            <a:picLocks noChangeAspect="1"/>
          </p:cNvPicPr>
          <p:nvPr/>
        </p:nvPicPr>
        <p:blipFill rotWithShape="1">
          <a:blip r:embed="rId9">
            <a:biLevel thresh="75000"/>
            <a:extLst>
              <a:ext uri="{BEBA8EAE-BF5A-486C-A8C5-ECC9F3942E4B}">
                <a14:imgProps xmlns:a14="http://schemas.microsoft.com/office/drawing/2010/main">
                  <a14:imgLayer r:embed="rId10">
                    <a14:imgEffect>
                      <a14:artisticCutout/>
                    </a14:imgEffect>
                  </a14:imgLayer>
                </a14:imgProps>
              </a:ext>
              <a:ext uri="{28A0092B-C50C-407E-A947-70E740481C1C}">
                <a14:useLocalDpi xmlns:a14="http://schemas.microsoft.com/office/drawing/2010/main" val="0"/>
              </a:ext>
            </a:extLst>
          </a:blip>
          <a:srcRect l="49313" t="62207" r="9931" b="7406"/>
          <a:stretch/>
        </p:blipFill>
        <p:spPr>
          <a:xfrm>
            <a:off x="821748" y="24269720"/>
            <a:ext cx="4828251"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prst="riblet"/>
            <a:contourClr>
              <a:srgbClr val="969696"/>
            </a:contourClr>
          </a:sp3d>
        </p:spPr>
      </p:pic>
      <p:pic>
        <p:nvPicPr>
          <p:cNvPr id="66" name="Picture 65">
            <a:extLst>
              <a:ext uri="{FF2B5EF4-FFF2-40B4-BE49-F238E27FC236}">
                <a16:creationId xmlns:a16="http://schemas.microsoft.com/office/drawing/2014/main" id="{62F2BB71-B073-4C2A-9FB7-49BD63B60307}"/>
              </a:ext>
            </a:extLst>
          </p:cNvPr>
          <p:cNvPicPr>
            <a:picLocks noChangeAspect="1"/>
          </p:cNvPicPr>
          <p:nvPr/>
        </p:nvPicPr>
        <p:blipFill>
          <a:blip r:embed="rId11">
            <a:extLst>
              <a:ext uri="{BEBA8EAE-BF5A-486C-A8C5-ECC9F3942E4B}">
                <a14:imgProps xmlns:a14="http://schemas.microsoft.com/office/drawing/2010/main">
                  <a14:imgLayer r:embed="rId12">
                    <a14:imgEffect>
                      <a14:artisticPhotocopy/>
                    </a14:imgEffect>
                  </a14:imgLayer>
                </a14:imgProps>
              </a:ext>
              <a:ext uri="{28A0092B-C50C-407E-A947-70E740481C1C}">
                <a14:useLocalDpi xmlns:a14="http://schemas.microsoft.com/office/drawing/2010/main" val="0"/>
              </a:ext>
            </a:extLst>
          </a:blip>
          <a:stretch>
            <a:fillRect/>
          </a:stretch>
        </p:blipFill>
        <p:spPr>
          <a:xfrm>
            <a:off x="12973522" y="19237797"/>
            <a:ext cx="4328169" cy="4328169"/>
          </a:xfrm>
          <a:prstGeom prst="rect">
            <a:avLst/>
          </a:prstGeom>
          <a:scene3d>
            <a:camera prst="orthographicFront"/>
            <a:lightRig rig="threePt" dir="t"/>
          </a:scene3d>
          <a:sp3d>
            <a:bevelT w="152400" h="50800" prst="softRound"/>
          </a:sp3d>
        </p:spPr>
      </p:pic>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sp>
        <p:nvSpPr>
          <p:cNvPr id="28" name="TextBox 27">
            <a:extLst>
              <a:ext uri="{FF2B5EF4-FFF2-40B4-BE49-F238E27FC236}">
                <a16:creationId xmlns:a16="http://schemas.microsoft.com/office/drawing/2014/main" id="{13BC040C-7A8A-4496-8DC9-1369A425CC38}"/>
              </a:ext>
            </a:extLst>
          </p:cNvPr>
          <p:cNvSpPr txBox="1"/>
          <p:nvPr/>
        </p:nvSpPr>
        <p:spPr>
          <a:xfrm>
            <a:off x="12689334" y="23130073"/>
            <a:ext cx="5173211" cy="3046988"/>
          </a:xfrm>
          <a:prstGeom prst="rect">
            <a:avLst/>
          </a:prstGeom>
          <a:noFill/>
        </p:spPr>
        <p:txBody>
          <a:bodyPr wrap="none" rtlCol="0">
            <a:spAutoFit/>
            <a:scene3d>
              <a:camera prst="orthographicFront"/>
              <a:lightRig rig="threePt" dir="t"/>
            </a:scene3d>
            <a:sp3d extrusionH="57150">
              <a:bevelT w="50800" h="38100" prst="riblet"/>
            </a:sp3d>
          </a:bodyPr>
          <a:lstStyle/>
          <a:p>
            <a:pPr algn="ctr"/>
            <a:r>
              <a:rPr lang="en-GB"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rPr>
              <a:t>CARPPI</a:t>
            </a:r>
          </a:p>
          <a:p>
            <a:pPr algn="ctr"/>
            <a:r>
              <a:rPr lang="en-GB"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rPr>
              <a:t>SYSTEM</a:t>
            </a:r>
            <a:endParaRPr lang="es-MX" sz="9600" dirty="0">
              <a:ln w="0"/>
              <a:effectLst>
                <a:outerShdw blurRad="63500" sx="102000" sy="102000" algn="ctr" rotWithShape="0">
                  <a:prstClr val="black">
                    <a:alpha val="40000"/>
                  </a:prstClr>
                </a:outerShdw>
              </a:effectLst>
              <a:latin typeface="Bell MT" panose="02020503060305020303" pitchFamily="18" charset="0"/>
              <a:cs typeface="Arial" panose="020B0604020202020204" pitchFamily="34" charset="0"/>
            </a:endParaRPr>
          </a:p>
        </p:txBody>
      </p:sp>
      <p:pic>
        <p:nvPicPr>
          <p:cNvPr id="32" name="Picture 31">
            <a:extLst>
              <a:ext uri="{FF2B5EF4-FFF2-40B4-BE49-F238E27FC236}">
                <a16:creationId xmlns:a16="http://schemas.microsoft.com/office/drawing/2014/main" id="{68326DA4-ADAB-4911-B68C-414F586FA51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9555243" y="8482163"/>
            <a:ext cx="4270181" cy="4277298"/>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36" name="Picture 35">
            <a:extLst>
              <a:ext uri="{FF2B5EF4-FFF2-40B4-BE49-F238E27FC236}">
                <a16:creationId xmlns:a16="http://schemas.microsoft.com/office/drawing/2014/main" id="{A35AC517-7288-44E3-B1E4-EEFFBEF75F3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3418966" y="12328873"/>
            <a:ext cx="3960000" cy="396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pic>
        <p:nvPicPr>
          <p:cNvPr id="38" name="Picture 37">
            <a:extLst>
              <a:ext uri="{FF2B5EF4-FFF2-40B4-BE49-F238E27FC236}">
                <a16:creationId xmlns:a16="http://schemas.microsoft.com/office/drawing/2014/main" id="{8BC9CAE0-95EF-4CE5-85E1-6E177B20B6FE}"/>
              </a:ext>
            </a:extLst>
          </p:cNvPr>
          <p:cNvPicPr>
            <a:picLocks noChangeAspect="1"/>
          </p:cNvPicPr>
          <p:nvPr/>
        </p:nvPicPr>
        <p:blipFill rotWithShape="1">
          <a:blip r:embed="rId17">
            <a:biLevel thresh="75000"/>
            <a:extLst>
              <a:ext uri="{28A0092B-C50C-407E-A947-70E740481C1C}">
                <a14:useLocalDpi xmlns:a14="http://schemas.microsoft.com/office/drawing/2010/main" val="0"/>
              </a:ext>
            </a:extLst>
          </a:blip>
          <a:srcRect t="11527" b="7311"/>
          <a:stretch/>
        </p:blipFill>
        <p:spPr>
          <a:xfrm>
            <a:off x="21748427" y="16921758"/>
            <a:ext cx="3751811" cy="3960000"/>
          </a:xfrm>
          <a:prstGeom prst="roundRect">
            <a:avLst>
              <a:gd name="adj" fmla="val 11111"/>
            </a:avLst>
          </a:prstGeom>
          <a:ln w="190500" cap="rnd">
            <a:noFill/>
            <a:prstDash val="solid"/>
          </a:ln>
          <a:effectLst>
            <a:outerShdw blurRad="101600" dist="50800" dir="7200000" algn="tl" rotWithShape="0">
              <a:srgbClr val="000000">
                <a:alpha val="45000"/>
              </a:srgbClr>
            </a:outerShdw>
          </a:effectLst>
          <a:scene3d>
            <a:camera prst="orthographicFront"/>
            <a:lightRig rig="threePt" dir="t"/>
          </a:scene3d>
          <a:sp3d>
            <a:bevelT w="101600" prst="riblet"/>
          </a:sp3d>
        </p:spPr>
      </p:pic>
    </p:spTree>
    <p:extLst>
      <p:ext uri="{BB962C8B-B14F-4D97-AF65-F5344CB8AC3E}">
        <p14:creationId xmlns:p14="http://schemas.microsoft.com/office/powerpoint/2010/main" val="4127942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9600" dirty="0"/>
              <a:t>A COMPUTER ASSITED REVIEWER</a:t>
            </a:r>
          </a:p>
          <a:p>
            <a:pPr algn="ctr"/>
            <a:r>
              <a:rPr lang="en-GB" sz="9600" dirty="0"/>
              <a:t>FOR PUBLIC &amp; PATIENT INVOLVEMENT</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  Fernando Santos | Prof Jeremy Wyatt | University of Southampton</a:t>
            </a:r>
            <a:endParaRPr lang="es-MX" sz="7200" dirty="0"/>
          </a:p>
        </p:txBody>
      </p:sp>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pic>
        <p:nvPicPr>
          <p:cNvPr id="20" name="Picture 19">
            <a:extLst>
              <a:ext uri="{FF2B5EF4-FFF2-40B4-BE49-F238E27FC236}">
                <a16:creationId xmlns:a16="http://schemas.microsoft.com/office/drawing/2014/main" id="{947D46FE-B362-41C2-A44A-F6E81CCA7CD6}"/>
              </a:ext>
            </a:extLst>
          </p:cNvPr>
          <p:cNvPicPr>
            <a:picLocks noChangeAspect="1"/>
          </p:cNvPicPr>
          <p:nvPr/>
        </p:nvPicPr>
        <p:blipFill>
          <a:blip r:embed="rId5"/>
          <a:stretch>
            <a:fillRect/>
          </a:stretch>
        </p:blipFill>
        <p:spPr>
          <a:xfrm>
            <a:off x="14900146" y="7576345"/>
            <a:ext cx="15290093" cy="16259441"/>
          </a:xfrm>
          <a:prstGeom prst="rect">
            <a:avLst/>
          </a:prstGeom>
        </p:spPr>
      </p:pic>
      <p:sp>
        <p:nvSpPr>
          <p:cNvPr id="64" name="TextBox 63">
            <a:extLst>
              <a:ext uri="{FF2B5EF4-FFF2-40B4-BE49-F238E27FC236}">
                <a16:creationId xmlns:a16="http://schemas.microsoft.com/office/drawing/2014/main" id="{8B7E5C9D-A9A2-4C3D-83E4-A16A33B2B4DB}"/>
              </a:ext>
            </a:extLst>
          </p:cNvPr>
          <p:cNvSpPr txBox="1"/>
          <p:nvPr/>
        </p:nvSpPr>
        <p:spPr>
          <a:xfrm>
            <a:off x="288032" y="5824808"/>
            <a:ext cx="13553430" cy="10710624"/>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Introduction</a:t>
            </a:r>
          </a:p>
          <a:p>
            <a:r>
              <a:rPr lang="en-GB" sz="6600" dirty="0"/>
              <a:t>Currently, there appears to be no quantitative assessment of</a:t>
            </a:r>
          </a:p>
          <a:p>
            <a:pPr marL="857250" indent="-857250">
              <a:buFont typeface="Arial" panose="020B0604020202020204" pitchFamily="34" charset="0"/>
              <a:buChar char="•"/>
            </a:pPr>
            <a:r>
              <a:rPr lang="en-GB" sz="6600" dirty="0"/>
              <a:t> The impact PPI groups have on the quality of the RCT leaflets . </a:t>
            </a:r>
          </a:p>
          <a:p>
            <a:pPr marL="857250" indent="-857250">
              <a:buFont typeface="Arial" panose="020B0604020202020204" pitchFamily="34" charset="0"/>
              <a:buChar char="•"/>
            </a:pPr>
            <a:r>
              <a:rPr lang="en-GB" sz="6600" dirty="0"/>
              <a:t>The leaflets’ capabilities to inform </a:t>
            </a:r>
          </a:p>
          <a:p>
            <a:pPr marL="857250" indent="-857250">
              <a:buFont typeface="Arial" panose="020B0604020202020204" pitchFamily="34" charset="0"/>
              <a:buChar char="•"/>
            </a:pPr>
            <a:r>
              <a:rPr lang="en-GB" sz="6600" dirty="0"/>
              <a:t>the impact the leaflet has on patient decisions and consent </a:t>
            </a:r>
          </a:p>
          <a:p>
            <a:pPr marL="857250" indent="-857250">
              <a:buFont typeface="Arial" panose="020B0604020202020204" pitchFamily="34" charset="0"/>
              <a:buChar char="•"/>
            </a:pPr>
            <a:r>
              <a:rPr lang="en-GB" sz="6600" dirty="0"/>
              <a:t>The effect of the leaflet on the trial recruitment and retention process.</a:t>
            </a:r>
            <a:endParaRPr lang="es-MX" sz="71400" dirty="0">
              <a:latin typeface="Bell MT" panose="02020503060305020303" pitchFamily="18" charset="0"/>
              <a:cs typeface="Arial" panose="020B0604020202020204" pitchFamily="34" charset="0"/>
            </a:endParaRPr>
          </a:p>
        </p:txBody>
      </p:sp>
      <p:sp>
        <p:nvSpPr>
          <p:cNvPr id="67" name="TextBox 66">
            <a:extLst>
              <a:ext uri="{FF2B5EF4-FFF2-40B4-BE49-F238E27FC236}">
                <a16:creationId xmlns:a16="http://schemas.microsoft.com/office/drawing/2014/main" id="{CB1014C7-E8D4-4D76-9C21-795A860C8126}"/>
              </a:ext>
            </a:extLst>
          </p:cNvPr>
          <p:cNvSpPr txBox="1"/>
          <p:nvPr/>
        </p:nvSpPr>
        <p:spPr>
          <a:xfrm>
            <a:off x="288032" y="16738325"/>
            <a:ext cx="13553430" cy="7663636"/>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Questions</a:t>
            </a:r>
          </a:p>
          <a:p>
            <a:pPr marL="857250" indent="-857250">
              <a:buFont typeface="Arial" panose="020B0604020202020204" pitchFamily="34" charset="0"/>
              <a:buChar char="•"/>
            </a:pPr>
            <a:r>
              <a:rPr lang="en-GB" sz="6600" dirty="0"/>
              <a:t>Is the leaflet quality affected by the PPI comments?</a:t>
            </a:r>
          </a:p>
          <a:p>
            <a:pPr marL="857250" indent="-857250">
              <a:buFont typeface="Arial" panose="020B0604020202020204" pitchFamily="34" charset="0"/>
              <a:buChar char="•"/>
            </a:pPr>
            <a:r>
              <a:rPr lang="en-GB" sz="6600" dirty="0">
                <a:cs typeface="Arial" panose="020B0604020202020204" pitchFamily="34" charset="0"/>
              </a:rPr>
              <a:t>How can we evaluate the effect of a PPI comment?</a:t>
            </a:r>
          </a:p>
          <a:p>
            <a:pPr marL="857250" indent="-857250">
              <a:buFont typeface="Arial" panose="020B0604020202020204" pitchFamily="34" charset="0"/>
              <a:buChar char="•"/>
            </a:pPr>
            <a:r>
              <a:rPr lang="en-GB" sz="6600" dirty="0">
                <a:cs typeface="Arial" panose="020B0604020202020204" pitchFamily="34" charset="0"/>
              </a:rPr>
              <a:t>Is the quality of the leaflet enough to enable a meaningful decision?</a:t>
            </a:r>
            <a:endParaRPr lang="es-MX" sz="71400" dirty="0">
              <a:cs typeface="Arial" panose="020B0604020202020204" pitchFamily="34" charset="0"/>
            </a:endParaRPr>
          </a:p>
        </p:txBody>
      </p:sp>
      <p:sp>
        <p:nvSpPr>
          <p:cNvPr id="68" name="TextBox 67">
            <a:extLst>
              <a:ext uri="{FF2B5EF4-FFF2-40B4-BE49-F238E27FC236}">
                <a16:creationId xmlns:a16="http://schemas.microsoft.com/office/drawing/2014/main" id="{219861B0-3A07-4ADA-97FD-D1B96FA2AE84}"/>
              </a:ext>
            </a:extLst>
          </p:cNvPr>
          <p:cNvSpPr txBox="1"/>
          <p:nvPr/>
        </p:nvSpPr>
        <p:spPr>
          <a:xfrm>
            <a:off x="288032" y="24604854"/>
            <a:ext cx="13553430" cy="1375761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Proposal</a:t>
            </a:r>
          </a:p>
          <a:p>
            <a:r>
              <a:rPr lang="en-US" sz="6600" dirty="0"/>
              <a:t>My proposal is to create a system that permits the assessment of the effect PPI comments have on the quality of the leaflets and evaluate the leaflets’ impact on the trials’ recruitment and retention rates. To do this, I employ techniques used in the analysis of Web text to identify parts of the leaflets that are similar to previously commented sections, and follow the effects of each comment on the quality of new leaflets.</a:t>
            </a:r>
            <a:r>
              <a:rPr lang="en-GB" sz="6600" dirty="0"/>
              <a:t>.</a:t>
            </a:r>
            <a:endParaRPr lang="es-MX" sz="71400" dirty="0">
              <a:latin typeface="Bell MT" panose="02020503060305020303" pitchFamily="18" charset="0"/>
              <a:cs typeface="Arial" panose="020B0604020202020204" pitchFamily="34" charset="0"/>
            </a:endParaRPr>
          </a:p>
        </p:txBody>
      </p:sp>
      <p:sp>
        <p:nvSpPr>
          <p:cNvPr id="69" name="TextBox 68">
            <a:extLst>
              <a:ext uri="{FF2B5EF4-FFF2-40B4-BE49-F238E27FC236}">
                <a16:creationId xmlns:a16="http://schemas.microsoft.com/office/drawing/2014/main" id="{788FA818-55EF-466E-870F-8D96BC57C3FA}"/>
              </a:ext>
            </a:extLst>
          </p:cNvPr>
          <p:cNvSpPr txBox="1"/>
          <p:nvPr/>
        </p:nvSpPr>
        <p:spPr>
          <a:xfrm>
            <a:off x="14900146" y="5920161"/>
            <a:ext cx="15290093"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Diagram</a:t>
            </a:r>
            <a:endParaRPr lang="es-MX" sz="9600" dirty="0">
              <a:latin typeface="Bell MT" panose="02020503060305020303" pitchFamily="18" charset="0"/>
              <a:cs typeface="Arial" panose="020B0604020202020204" pitchFamily="34" charset="0"/>
            </a:endParaRPr>
          </a:p>
        </p:txBody>
      </p:sp>
      <p:sp>
        <p:nvSpPr>
          <p:cNvPr id="70" name="TextBox 69">
            <a:extLst>
              <a:ext uri="{FF2B5EF4-FFF2-40B4-BE49-F238E27FC236}">
                <a16:creationId xmlns:a16="http://schemas.microsoft.com/office/drawing/2014/main" id="{67B3AB4F-B840-457C-A556-8FD3F786AB3D}"/>
              </a:ext>
            </a:extLst>
          </p:cNvPr>
          <p:cNvSpPr txBox="1"/>
          <p:nvPr/>
        </p:nvSpPr>
        <p:spPr>
          <a:xfrm>
            <a:off x="14900145" y="24208016"/>
            <a:ext cx="15290093" cy="1274195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Identified Issues</a:t>
            </a:r>
          </a:p>
          <a:p>
            <a:pPr marL="857250" indent="-857250">
              <a:buFont typeface="Arial" panose="020B0604020202020204" pitchFamily="34" charset="0"/>
              <a:buChar char="•"/>
            </a:pPr>
            <a:r>
              <a:rPr lang="en-US" sz="6600" dirty="0"/>
              <a:t>PPI groups are small (3-7 people).</a:t>
            </a:r>
          </a:p>
          <a:p>
            <a:pPr marL="857250" indent="-857250">
              <a:buFont typeface="Arial" panose="020B0604020202020204" pitchFamily="34" charset="0"/>
              <a:buChar char="•"/>
            </a:pPr>
            <a:r>
              <a:rPr lang="en-US" sz="6600" dirty="0"/>
              <a:t>Public involvement is expensive, £25 per Hr and £200 - £400 per session.</a:t>
            </a:r>
          </a:p>
          <a:p>
            <a:pPr marL="857250" indent="-857250">
              <a:buFont typeface="Arial" panose="020B0604020202020204" pitchFamily="34" charset="0"/>
              <a:buChar char="•"/>
            </a:pPr>
            <a:r>
              <a:rPr lang="en-US" sz="6600" dirty="0"/>
              <a:t>PPI comments are not stored. </a:t>
            </a:r>
          </a:p>
          <a:p>
            <a:pPr marL="857250" indent="-857250">
              <a:buFont typeface="Arial" panose="020B0604020202020204" pitchFamily="34" charset="0"/>
              <a:buChar char="•"/>
            </a:pPr>
            <a:r>
              <a:rPr lang="en-US" sz="6600" dirty="0"/>
              <a:t>The final leaflet quality is not commonly assessed.</a:t>
            </a:r>
          </a:p>
          <a:p>
            <a:pPr marL="857250" indent="-857250">
              <a:buFont typeface="Arial" panose="020B0604020202020204" pitchFamily="34" charset="0"/>
              <a:buChar char="•"/>
            </a:pPr>
            <a:r>
              <a:rPr lang="en-US" sz="6600" dirty="0"/>
              <a:t>PPI officers believe PPI members should not be treated as participants.</a:t>
            </a:r>
          </a:p>
          <a:p>
            <a:pPr marL="857250" indent="-857250">
              <a:buFont typeface="Arial" panose="020B0604020202020204" pitchFamily="34" charset="0"/>
              <a:buChar char="•"/>
            </a:pPr>
            <a:r>
              <a:rPr lang="en-US" sz="6600" dirty="0"/>
              <a:t>Many researchers have found that the language is too hard to enable meaningful consent.</a:t>
            </a:r>
          </a:p>
        </p:txBody>
      </p:sp>
    </p:spTree>
    <p:extLst>
      <p:ext uri="{BB962C8B-B14F-4D97-AF65-F5344CB8AC3E}">
        <p14:creationId xmlns:p14="http://schemas.microsoft.com/office/powerpoint/2010/main" val="622197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0" y="38347794"/>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8800" dirty="0"/>
              <a:t>A COMPUTER ASSITED REVIEWER</a:t>
            </a:r>
          </a:p>
          <a:p>
            <a:pPr algn="ctr"/>
            <a:r>
              <a:rPr lang="en-GB" sz="8800" dirty="0"/>
              <a:t>FOR PUBLIC </a:t>
            </a:r>
            <a:r>
              <a:rPr lang="en-GB" sz="8800" dirty="0" smtClean="0"/>
              <a:t>FEEDBACK PATIENT INFORMATION</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 </a:t>
            </a:r>
            <a:r>
              <a:rPr lang="en-GB" sz="7200" dirty="0" smtClean="0"/>
              <a:t>Fernando Santos </a:t>
            </a:r>
            <a:r>
              <a:rPr lang="en-GB" sz="4000" dirty="0" smtClean="0"/>
              <a:t>[fss1g15@soton.ac.uk]</a:t>
            </a:r>
            <a:r>
              <a:rPr lang="en-GB" sz="7200" dirty="0" smtClean="0"/>
              <a:t> </a:t>
            </a:r>
            <a:r>
              <a:rPr lang="en-GB" sz="7200" dirty="0"/>
              <a:t>| Prof Jeremy Wyatt | University of Southampton</a:t>
            </a:r>
            <a:endParaRPr lang="es-MX" sz="7200" dirty="0"/>
          </a:p>
        </p:txBody>
      </p:sp>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sp>
        <p:nvSpPr>
          <p:cNvPr id="64" name="TextBox 63">
            <a:extLst>
              <a:ext uri="{FF2B5EF4-FFF2-40B4-BE49-F238E27FC236}">
                <a16:creationId xmlns:a16="http://schemas.microsoft.com/office/drawing/2014/main" id="{8B7E5C9D-A9A2-4C3D-83E4-A16A33B2B4DB}"/>
              </a:ext>
            </a:extLst>
          </p:cNvPr>
          <p:cNvSpPr txBox="1"/>
          <p:nvPr/>
        </p:nvSpPr>
        <p:spPr>
          <a:xfrm>
            <a:off x="288032" y="5824808"/>
            <a:ext cx="13553430" cy="10710624"/>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Introduction</a:t>
            </a:r>
          </a:p>
          <a:p>
            <a:r>
              <a:rPr lang="en-GB" sz="6600" dirty="0"/>
              <a:t>Currently, there is no standardized assessment of</a:t>
            </a:r>
          </a:p>
          <a:p>
            <a:pPr marL="857250" indent="-857250">
              <a:buFont typeface="Arial" panose="020B0604020202020204" pitchFamily="34" charset="0"/>
              <a:buChar char="•"/>
            </a:pPr>
            <a:r>
              <a:rPr lang="en-GB" sz="6600" dirty="0"/>
              <a:t> The impact PPI groups have on the quality of the RCT leaflets . </a:t>
            </a:r>
          </a:p>
          <a:p>
            <a:pPr marL="857250" indent="-857250">
              <a:buFont typeface="Arial" panose="020B0604020202020204" pitchFamily="34" charset="0"/>
              <a:buChar char="•"/>
            </a:pPr>
            <a:r>
              <a:rPr lang="en-GB" sz="6600" dirty="0"/>
              <a:t>The leaflets’ capabilities to inform </a:t>
            </a:r>
          </a:p>
          <a:p>
            <a:pPr marL="857250" indent="-857250">
              <a:buFont typeface="Arial" panose="020B0604020202020204" pitchFamily="34" charset="0"/>
              <a:buChar char="•"/>
            </a:pPr>
            <a:r>
              <a:rPr lang="en-GB" sz="6600" dirty="0"/>
              <a:t>T</a:t>
            </a:r>
            <a:r>
              <a:rPr lang="en-GB" sz="6600" dirty="0" smtClean="0"/>
              <a:t>he </a:t>
            </a:r>
            <a:r>
              <a:rPr lang="en-GB" sz="6600" dirty="0"/>
              <a:t>impact the leaflet has on patient decisions and consent </a:t>
            </a:r>
          </a:p>
          <a:p>
            <a:pPr marL="857250" indent="-857250">
              <a:buFont typeface="Arial" panose="020B0604020202020204" pitchFamily="34" charset="0"/>
              <a:buChar char="•"/>
            </a:pPr>
            <a:r>
              <a:rPr lang="en-GB" sz="6600" dirty="0"/>
              <a:t>The effect of the leaflet on the trial recruitment and retention process.</a:t>
            </a:r>
            <a:endParaRPr lang="es-MX" sz="71400" dirty="0">
              <a:latin typeface="Bell MT" panose="02020503060305020303" pitchFamily="18" charset="0"/>
              <a:cs typeface="Arial" panose="020B0604020202020204" pitchFamily="34" charset="0"/>
            </a:endParaRPr>
          </a:p>
        </p:txBody>
      </p:sp>
      <p:sp>
        <p:nvSpPr>
          <p:cNvPr id="67" name="TextBox 66">
            <a:extLst>
              <a:ext uri="{FF2B5EF4-FFF2-40B4-BE49-F238E27FC236}">
                <a16:creationId xmlns:a16="http://schemas.microsoft.com/office/drawing/2014/main" id="{CB1014C7-E8D4-4D76-9C21-795A860C8126}"/>
              </a:ext>
            </a:extLst>
          </p:cNvPr>
          <p:cNvSpPr txBox="1"/>
          <p:nvPr/>
        </p:nvSpPr>
        <p:spPr>
          <a:xfrm>
            <a:off x="288032" y="16738325"/>
            <a:ext cx="13553430" cy="7663636"/>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Questions</a:t>
            </a:r>
          </a:p>
          <a:p>
            <a:pPr marL="857250" indent="-857250">
              <a:buFont typeface="Arial" panose="020B0604020202020204" pitchFamily="34" charset="0"/>
              <a:buChar char="•"/>
            </a:pPr>
            <a:r>
              <a:rPr lang="en-GB" sz="6600" dirty="0"/>
              <a:t>Is the leaflet quality affected by the PPI comments?</a:t>
            </a:r>
          </a:p>
          <a:p>
            <a:pPr marL="857250" indent="-857250">
              <a:buFont typeface="Arial" panose="020B0604020202020204" pitchFamily="34" charset="0"/>
              <a:buChar char="•"/>
            </a:pPr>
            <a:r>
              <a:rPr lang="en-GB" sz="6600" dirty="0">
                <a:cs typeface="Arial" panose="020B0604020202020204" pitchFamily="34" charset="0"/>
              </a:rPr>
              <a:t>How can we evaluate the effect of a PPI comment?</a:t>
            </a:r>
          </a:p>
          <a:p>
            <a:pPr marL="857250" indent="-857250">
              <a:buFont typeface="Arial" panose="020B0604020202020204" pitchFamily="34" charset="0"/>
              <a:buChar char="•"/>
            </a:pPr>
            <a:r>
              <a:rPr lang="en-GB" sz="6600" dirty="0">
                <a:cs typeface="Arial" panose="020B0604020202020204" pitchFamily="34" charset="0"/>
              </a:rPr>
              <a:t>Is the quality of the leaflet enough to enable a meaningful decision?</a:t>
            </a:r>
            <a:endParaRPr lang="es-MX" sz="71400" dirty="0">
              <a:cs typeface="Arial" panose="020B0604020202020204" pitchFamily="34" charset="0"/>
            </a:endParaRPr>
          </a:p>
        </p:txBody>
      </p:sp>
      <p:sp>
        <p:nvSpPr>
          <p:cNvPr id="68" name="TextBox 67">
            <a:extLst>
              <a:ext uri="{FF2B5EF4-FFF2-40B4-BE49-F238E27FC236}">
                <a16:creationId xmlns:a16="http://schemas.microsoft.com/office/drawing/2014/main" id="{219861B0-3A07-4ADA-97FD-D1B96FA2AE84}"/>
              </a:ext>
            </a:extLst>
          </p:cNvPr>
          <p:cNvSpPr txBox="1"/>
          <p:nvPr/>
        </p:nvSpPr>
        <p:spPr>
          <a:xfrm>
            <a:off x="288032" y="24604854"/>
            <a:ext cx="13553430" cy="1375761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Proposal</a:t>
            </a:r>
          </a:p>
          <a:p>
            <a:r>
              <a:rPr lang="en-US" sz="6600" dirty="0"/>
              <a:t>My proposal is to create a Web platform that permits the assessment of the effect PPI comments have on the quality of the leaflets and evaluate the leaflets’ impact on the trials’ recruitment and retention rates. To do this, I employ techniques used in the analysis of Web text to identify parts of the leaflets that are similar to previously commented sections, and follow the effects of each comment on the quality of new leaflets.</a:t>
            </a:r>
            <a:r>
              <a:rPr lang="en-GB" sz="6600" dirty="0"/>
              <a:t>.</a:t>
            </a:r>
            <a:endParaRPr lang="es-MX" sz="71400" dirty="0">
              <a:latin typeface="Bell MT" panose="02020503060305020303" pitchFamily="18" charset="0"/>
              <a:cs typeface="Arial" panose="020B0604020202020204" pitchFamily="34" charset="0"/>
            </a:endParaRPr>
          </a:p>
        </p:txBody>
      </p:sp>
      <p:sp>
        <p:nvSpPr>
          <p:cNvPr id="69" name="TextBox 68">
            <a:extLst>
              <a:ext uri="{FF2B5EF4-FFF2-40B4-BE49-F238E27FC236}">
                <a16:creationId xmlns:a16="http://schemas.microsoft.com/office/drawing/2014/main" id="{788FA818-55EF-466E-870F-8D96BC57C3FA}"/>
              </a:ext>
            </a:extLst>
          </p:cNvPr>
          <p:cNvSpPr txBox="1"/>
          <p:nvPr/>
        </p:nvSpPr>
        <p:spPr>
          <a:xfrm>
            <a:off x="14900146" y="5920161"/>
            <a:ext cx="15290093"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Prototype v1.0</a:t>
            </a:r>
            <a:endParaRPr lang="es-MX" sz="9600" dirty="0">
              <a:latin typeface="Bell MT" panose="02020503060305020303" pitchFamily="18" charset="0"/>
              <a:cs typeface="Arial" panose="020B0604020202020204" pitchFamily="34" charset="0"/>
            </a:endParaRPr>
          </a:p>
        </p:txBody>
      </p:sp>
      <p:sp>
        <p:nvSpPr>
          <p:cNvPr id="70" name="TextBox 69">
            <a:extLst>
              <a:ext uri="{FF2B5EF4-FFF2-40B4-BE49-F238E27FC236}">
                <a16:creationId xmlns:a16="http://schemas.microsoft.com/office/drawing/2014/main" id="{67B3AB4F-B840-457C-A556-8FD3F786AB3D}"/>
              </a:ext>
            </a:extLst>
          </p:cNvPr>
          <p:cNvSpPr txBox="1"/>
          <p:nvPr/>
        </p:nvSpPr>
        <p:spPr>
          <a:xfrm>
            <a:off x="14900145" y="24208016"/>
            <a:ext cx="15290093" cy="1274195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Identified Issues</a:t>
            </a:r>
          </a:p>
          <a:p>
            <a:pPr marL="857250" indent="-857250">
              <a:buFont typeface="Arial" panose="020B0604020202020204" pitchFamily="34" charset="0"/>
              <a:buChar char="•"/>
            </a:pPr>
            <a:r>
              <a:rPr lang="en-US" sz="6600" dirty="0"/>
              <a:t>PPI groups are small (3-7 people).</a:t>
            </a:r>
          </a:p>
          <a:p>
            <a:pPr marL="857250" indent="-857250">
              <a:buFont typeface="Arial" panose="020B0604020202020204" pitchFamily="34" charset="0"/>
              <a:buChar char="•"/>
            </a:pPr>
            <a:r>
              <a:rPr lang="en-US" sz="6600" dirty="0"/>
              <a:t>Public involvement is expensive, £25 per hour and £200 - £400 per session.</a:t>
            </a:r>
          </a:p>
          <a:p>
            <a:pPr marL="857250" indent="-857250">
              <a:buFont typeface="Arial" panose="020B0604020202020204" pitchFamily="34" charset="0"/>
              <a:buChar char="•"/>
            </a:pPr>
            <a:r>
              <a:rPr lang="en-US" sz="6600" dirty="0"/>
              <a:t>PPI comments are not stored. </a:t>
            </a:r>
          </a:p>
          <a:p>
            <a:pPr marL="857250" indent="-857250">
              <a:buFont typeface="Arial" panose="020B0604020202020204" pitchFamily="34" charset="0"/>
              <a:buChar char="•"/>
            </a:pPr>
            <a:r>
              <a:rPr lang="en-US" sz="6600" dirty="0"/>
              <a:t>The final leaflet quality is not commonly assessed.</a:t>
            </a:r>
          </a:p>
          <a:p>
            <a:pPr marL="857250" indent="-857250">
              <a:buFont typeface="Arial" panose="020B0604020202020204" pitchFamily="34" charset="0"/>
              <a:buChar char="•"/>
            </a:pPr>
            <a:r>
              <a:rPr lang="en-US" sz="6600" dirty="0"/>
              <a:t>PPI officers believe PPI members should not be treated as participants.</a:t>
            </a:r>
          </a:p>
          <a:p>
            <a:pPr marL="857250" indent="-857250">
              <a:buFont typeface="Arial" panose="020B0604020202020204" pitchFamily="34" charset="0"/>
              <a:buChar char="•"/>
            </a:pPr>
            <a:r>
              <a:rPr lang="en-US" sz="6600" dirty="0"/>
              <a:t>Many researchers have found that the language is too hard to enable meaningful consent.</a:t>
            </a:r>
          </a:p>
        </p:txBody>
      </p:sp>
      <p:grpSp>
        <p:nvGrpSpPr>
          <p:cNvPr id="2" name="Group 1">
            <a:extLst>
              <a:ext uri="{FF2B5EF4-FFF2-40B4-BE49-F238E27FC236}">
                <a16:creationId xmlns:a16="http://schemas.microsoft.com/office/drawing/2014/main" id="{8B3E9E58-677C-4698-AFB3-ABAE433B19BD}"/>
              </a:ext>
            </a:extLst>
          </p:cNvPr>
          <p:cNvGrpSpPr>
            <a:grpSpLocks noChangeAspect="1"/>
          </p:cNvGrpSpPr>
          <p:nvPr/>
        </p:nvGrpSpPr>
        <p:grpSpPr>
          <a:xfrm>
            <a:off x="15928010" y="6496224"/>
            <a:ext cx="12891116" cy="8243909"/>
            <a:chOff x="20870800" y="7817458"/>
            <a:chExt cx="8594075" cy="5495939"/>
          </a:xfrm>
        </p:grpSpPr>
        <p:pic>
          <p:nvPicPr>
            <p:cNvPr id="16" name="Picture 15">
              <a:extLst>
                <a:ext uri="{FF2B5EF4-FFF2-40B4-BE49-F238E27FC236}">
                  <a16:creationId xmlns:a16="http://schemas.microsoft.com/office/drawing/2014/main" id="{C011F59E-FB58-4E5E-B305-E2566CBF06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70800" y="8768833"/>
              <a:ext cx="6015905" cy="3968285"/>
            </a:xfrm>
            <a:prstGeom prst="rect">
              <a:avLst/>
            </a:prstGeom>
          </p:spPr>
        </p:pic>
        <p:pic>
          <p:nvPicPr>
            <p:cNvPr id="17" name="Picture 16">
              <a:extLst>
                <a:ext uri="{FF2B5EF4-FFF2-40B4-BE49-F238E27FC236}">
                  <a16:creationId xmlns:a16="http://schemas.microsoft.com/office/drawing/2014/main" id="{D36904B1-D64B-427D-8165-41720BABE3BE}"/>
                </a:ext>
              </a:extLst>
            </p:cNvPr>
            <p:cNvPicPr>
              <a:picLocks noChangeAspect="1"/>
            </p:cNvPicPr>
            <p:nvPr/>
          </p:nvPicPr>
          <p:blipFill>
            <a:blip r:embed="rId6"/>
            <a:stretch>
              <a:fillRect/>
            </a:stretch>
          </p:blipFill>
          <p:spPr>
            <a:xfrm>
              <a:off x="27046875" y="7817458"/>
              <a:ext cx="2418000" cy="3134134"/>
            </a:xfrm>
            <a:prstGeom prst="rect">
              <a:avLst/>
            </a:prstGeom>
          </p:spPr>
        </p:pic>
        <p:pic>
          <p:nvPicPr>
            <p:cNvPr id="18" name="Picture 17">
              <a:extLst>
                <a:ext uri="{FF2B5EF4-FFF2-40B4-BE49-F238E27FC236}">
                  <a16:creationId xmlns:a16="http://schemas.microsoft.com/office/drawing/2014/main" id="{7373B94E-C67F-47AF-843E-9284B2D472E3}"/>
                </a:ext>
              </a:extLst>
            </p:cNvPr>
            <p:cNvPicPr>
              <a:picLocks noChangeAspect="1"/>
            </p:cNvPicPr>
            <p:nvPr/>
          </p:nvPicPr>
          <p:blipFill>
            <a:blip r:embed="rId7"/>
            <a:stretch>
              <a:fillRect/>
            </a:stretch>
          </p:blipFill>
          <p:spPr>
            <a:xfrm>
              <a:off x="27046875" y="10957930"/>
              <a:ext cx="2418000" cy="2355467"/>
            </a:xfrm>
            <a:prstGeom prst="rect">
              <a:avLst/>
            </a:prstGeom>
          </p:spPr>
        </p:pic>
      </p:grpSp>
      <p:sp>
        <p:nvSpPr>
          <p:cNvPr id="21" name="TextBox 20">
            <a:extLst>
              <a:ext uri="{FF2B5EF4-FFF2-40B4-BE49-F238E27FC236}">
                <a16:creationId xmlns:a16="http://schemas.microsoft.com/office/drawing/2014/main" id="{6EEE324B-ADB8-4C47-ABE6-1573F39878D5}"/>
              </a:ext>
            </a:extLst>
          </p:cNvPr>
          <p:cNvSpPr txBox="1"/>
          <p:nvPr/>
        </p:nvSpPr>
        <p:spPr>
          <a:xfrm>
            <a:off x="14752273" y="14561121"/>
            <a:ext cx="13553430" cy="969496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Initial Results</a:t>
            </a:r>
          </a:p>
          <a:p>
            <a:pPr marL="857250" indent="-857250">
              <a:buFont typeface="Arial" panose="020B0604020202020204" pitchFamily="34" charset="0"/>
              <a:buChar char="•"/>
            </a:pPr>
            <a:r>
              <a:rPr lang="en-GB" sz="6600" dirty="0"/>
              <a:t>Significant correlation between age group and reviewers’ quality grade</a:t>
            </a:r>
          </a:p>
          <a:p>
            <a:pPr marL="857250" indent="-857250">
              <a:buFont typeface="Arial" panose="020B0604020202020204" pitchFamily="34" charset="0"/>
              <a:buChar char="•"/>
            </a:pPr>
            <a:r>
              <a:rPr lang="en-GB" sz="6600" dirty="0">
                <a:cs typeface="Arial" panose="020B0604020202020204" pitchFamily="34" charset="0"/>
              </a:rPr>
              <a:t>Significant correlation between education level and the percentage of correct answers</a:t>
            </a:r>
          </a:p>
          <a:p>
            <a:pPr marL="857250" indent="-857250">
              <a:buFont typeface="Arial" panose="020B0604020202020204" pitchFamily="34" charset="0"/>
              <a:buChar char="•"/>
            </a:pPr>
            <a:r>
              <a:rPr lang="en-GB" sz="6600" dirty="0">
                <a:cs typeface="Arial" panose="020B0604020202020204" pitchFamily="34" charset="0"/>
              </a:rPr>
              <a:t>Significant correlation between number of specific comments and the percentage of correct answers</a:t>
            </a:r>
            <a:endParaRPr lang="es-MX" sz="71400" dirty="0">
              <a:cs typeface="Arial" panose="020B0604020202020204" pitchFamily="34" charset="0"/>
            </a:endParaRPr>
          </a:p>
        </p:txBody>
      </p:sp>
    </p:spTree>
    <p:extLst>
      <p:ext uri="{BB962C8B-B14F-4D97-AF65-F5344CB8AC3E}">
        <p14:creationId xmlns:p14="http://schemas.microsoft.com/office/powerpoint/2010/main" val="1632263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CF9404C-DE80-4F30-A1D8-15BCC1668AAE}"/>
              </a:ext>
            </a:extLst>
          </p:cNvPr>
          <p:cNvSpPr/>
          <p:nvPr/>
        </p:nvSpPr>
        <p:spPr>
          <a:xfrm>
            <a:off x="-194975" y="38304168"/>
            <a:ext cx="30190239" cy="4499595"/>
          </a:xfrm>
          <a:prstGeom prst="rect">
            <a:avLst/>
          </a:prstGeom>
          <a:solidFill>
            <a:srgbClr val="B0D2A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7" name="Rectangle 6">
            <a:extLst>
              <a:ext uri="{FF2B5EF4-FFF2-40B4-BE49-F238E27FC236}">
                <a16:creationId xmlns:a16="http://schemas.microsoft.com/office/drawing/2014/main" id="{69180E40-408F-41E3-90BE-D60D997F9BA2}"/>
              </a:ext>
            </a:extLst>
          </p:cNvPr>
          <p:cNvSpPr/>
          <p:nvPr/>
        </p:nvSpPr>
        <p:spPr>
          <a:xfrm>
            <a:off x="23274510" y="0"/>
            <a:ext cx="7000703"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MX" dirty="0"/>
          </a:p>
        </p:txBody>
      </p:sp>
      <p:sp>
        <p:nvSpPr>
          <p:cNvPr id="5" name="Rectangle 4">
            <a:extLst>
              <a:ext uri="{FF2B5EF4-FFF2-40B4-BE49-F238E27FC236}">
                <a16:creationId xmlns:a16="http://schemas.microsoft.com/office/drawing/2014/main" id="{3215143F-780C-4F25-9638-F652719DE759}"/>
              </a:ext>
            </a:extLst>
          </p:cNvPr>
          <p:cNvSpPr/>
          <p:nvPr/>
        </p:nvSpPr>
        <p:spPr>
          <a:xfrm>
            <a:off x="1" y="0"/>
            <a:ext cx="23274510" cy="44995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8800" dirty="0"/>
              <a:t>A COMPUTER ASSITED REVIEWER</a:t>
            </a:r>
          </a:p>
          <a:p>
            <a:pPr algn="ctr"/>
            <a:r>
              <a:rPr lang="en-GB" sz="8800" dirty="0"/>
              <a:t>FOR PUBLIC </a:t>
            </a:r>
            <a:r>
              <a:rPr lang="en-GB" sz="8800" dirty="0" smtClean="0"/>
              <a:t>FEEDBACK ON PATIENT INFORMATION</a:t>
            </a:r>
            <a:endParaRPr lang="es-MX" sz="9600" dirty="0"/>
          </a:p>
        </p:txBody>
      </p:sp>
      <p:pic>
        <p:nvPicPr>
          <p:cNvPr id="4" name="Picture Placeholder 104">
            <a:extLst>
              <a:ext uri="{FF2B5EF4-FFF2-40B4-BE49-F238E27FC236}">
                <a16:creationId xmlns:a16="http://schemas.microsoft.com/office/drawing/2014/main" id="{6C29E171-3D70-4FF0-AAC3-95CAACF77B77}"/>
              </a:ext>
            </a:extLst>
          </p:cNvPr>
          <p:cNvPicPr>
            <a:picLocks noChangeAspect="1"/>
          </p:cNvPicPr>
          <p:nvPr/>
        </p:nvPicPr>
        <p:blipFill rotWithShape="1">
          <a:blip r:embed="rId2">
            <a:extLst>
              <a:ext uri="{28A0092B-C50C-407E-A947-70E740481C1C}">
                <a14:useLocalDpi xmlns:a14="http://schemas.microsoft.com/office/drawing/2010/main" val="0"/>
              </a:ext>
            </a:extLst>
          </a:blip>
          <a:srcRect t="27234"/>
          <a:stretch/>
        </p:blipFill>
        <p:spPr>
          <a:xfrm>
            <a:off x="23274510" y="807593"/>
            <a:ext cx="6217920" cy="3692002"/>
          </a:xfrm>
          <a:prstGeom prst="rect">
            <a:avLst/>
          </a:prstGeom>
        </p:spPr>
      </p:pic>
      <p:sp>
        <p:nvSpPr>
          <p:cNvPr id="6" name="Rectangle 5">
            <a:extLst>
              <a:ext uri="{FF2B5EF4-FFF2-40B4-BE49-F238E27FC236}">
                <a16:creationId xmlns:a16="http://schemas.microsoft.com/office/drawing/2014/main" id="{E1052D01-FC6B-4AB6-A3D8-F14E4FDFC060}"/>
              </a:ext>
            </a:extLst>
          </p:cNvPr>
          <p:cNvSpPr/>
          <p:nvPr/>
        </p:nvSpPr>
        <p:spPr>
          <a:xfrm>
            <a:off x="0" y="4499595"/>
            <a:ext cx="30275213" cy="252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angle 7">
            <a:extLst>
              <a:ext uri="{FF2B5EF4-FFF2-40B4-BE49-F238E27FC236}">
                <a16:creationId xmlns:a16="http://schemas.microsoft.com/office/drawing/2014/main" id="{F8B0CA70-B64E-46BE-9472-F26EBEF5051A}"/>
              </a:ext>
            </a:extLst>
          </p:cNvPr>
          <p:cNvSpPr/>
          <p:nvPr/>
        </p:nvSpPr>
        <p:spPr>
          <a:xfrm>
            <a:off x="0" y="4751595"/>
            <a:ext cx="30275213" cy="1080000"/>
          </a:xfrm>
          <a:prstGeom prst="rect">
            <a:avLst/>
          </a:prstGeom>
          <a:solidFill>
            <a:schemeClr val="tx1">
              <a:lumMod val="65000"/>
              <a:lumOff val="3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sz="7200" dirty="0"/>
              <a:t> </a:t>
            </a:r>
            <a:r>
              <a:rPr lang="en-GB" sz="7200" dirty="0" smtClean="0"/>
              <a:t>Fernando Santos </a:t>
            </a:r>
            <a:r>
              <a:rPr lang="en-GB" sz="4000" dirty="0" smtClean="0"/>
              <a:t>[fss1g15@soton.ac.uk]</a:t>
            </a:r>
            <a:r>
              <a:rPr lang="en-GB" sz="7200" dirty="0" smtClean="0"/>
              <a:t> </a:t>
            </a:r>
            <a:r>
              <a:rPr lang="en-GB" sz="7200" dirty="0"/>
              <a:t>| Prof Jeremy Wyatt | University of Southampton</a:t>
            </a:r>
            <a:endParaRPr lang="es-MX" sz="7200" dirty="0"/>
          </a:p>
        </p:txBody>
      </p:sp>
      <p:pic>
        <p:nvPicPr>
          <p:cNvPr id="58" name="Picture 57">
            <a:extLst>
              <a:ext uri="{FF2B5EF4-FFF2-40B4-BE49-F238E27FC236}">
                <a16:creationId xmlns:a16="http://schemas.microsoft.com/office/drawing/2014/main" id="{4F9B8899-187F-457F-A703-51E353C3B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915" y="38755809"/>
            <a:ext cx="6461538" cy="3780000"/>
          </a:xfrm>
          <a:prstGeom prst="rect">
            <a:avLst/>
          </a:prstGeom>
        </p:spPr>
      </p:pic>
      <p:pic>
        <p:nvPicPr>
          <p:cNvPr id="62" name="Picture 61">
            <a:extLst>
              <a:ext uri="{FF2B5EF4-FFF2-40B4-BE49-F238E27FC236}">
                <a16:creationId xmlns:a16="http://schemas.microsoft.com/office/drawing/2014/main" id="{BAA40F8C-E056-4CCB-9081-F650FA4031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89336" y="38803970"/>
            <a:ext cx="6208031" cy="3780000"/>
          </a:xfrm>
          <a:prstGeom prst="rect">
            <a:avLst/>
          </a:prstGeom>
        </p:spPr>
      </p:pic>
      <p:sp>
        <p:nvSpPr>
          <p:cNvPr id="64" name="TextBox 63">
            <a:extLst>
              <a:ext uri="{FF2B5EF4-FFF2-40B4-BE49-F238E27FC236}">
                <a16:creationId xmlns:a16="http://schemas.microsoft.com/office/drawing/2014/main" id="{8B7E5C9D-A9A2-4C3D-83E4-A16A33B2B4DB}"/>
              </a:ext>
            </a:extLst>
          </p:cNvPr>
          <p:cNvSpPr txBox="1"/>
          <p:nvPr/>
        </p:nvSpPr>
        <p:spPr>
          <a:xfrm>
            <a:off x="288032" y="5824808"/>
            <a:ext cx="14201502" cy="11726287"/>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Introduction</a:t>
            </a:r>
          </a:p>
          <a:p>
            <a:r>
              <a:rPr lang="en-GB" sz="6600" dirty="0" smtClean="0"/>
              <a:t>Our research preposition is that employing Web analytics to collect, analyse, and present the public feedback to clinical researchers (CRs) who are developing a Patient Information Leaflet (PIL) for a pragmatic trial can enhance the final quality (readability &amp; </a:t>
            </a:r>
            <a:r>
              <a:rPr lang="en-GB" sz="6600" dirty="0" err="1" smtClean="0"/>
              <a:t>understandability</a:t>
            </a:r>
            <a:r>
              <a:rPr lang="en-GB" sz="6600" dirty="0" smtClean="0"/>
              <a:t>) of the document. Currently, PILs are deficient, employ scientific language and are not read. </a:t>
            </a:r>
            <a:endParaRPr lang="es-MX" sz="71400" dirty="0">
              <a:latin typeface="Bell MT" panose="02020503060305020303" pitchFamily="18" charset="0"/>
              <a:cs typeface="Arial" panose="020B0604020202020204" pitchFamily="34" charset="0"/>
            </a:endParaRPr>
          </a:p>
        </p:txBody>
      </p:sp>
      <p:sp>
        <p:nvSpPr>
          <p:cNvPr id="67" name="TextBox 66">
            <a:extLst>
              <a:ext uri="{FF2B5EF4-FFF2-40B4-BE49-F238E27FC236}">
                <a16:creationId xmlns:a16="http://schemas.microsoft.com/office/drawing/2014/main" id="{CB1014C7-E8D4-4D76-9C21-795A860C8126}"/>
              </a:ext>
            </a:extLst>
          </p:cNvPr>
          <p:cNvSpPr txBox="1"/>
          <p:nvPr/>
        </p:nvSpPr>
        <p:spPr>
          <a:xfrm>
            <a:off x="288032" y="17289289"/>
            <a:ext cx="14201502" cy="13757612"/>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Research Questions</a:t>
            </a:r>
          </a:p>
          <a:p>
            <a:pPr marL="857250" indent="-857250">
              <a:buFont typeface="Arial" panose="020B0604020202020204" pitchFamily="34" charset="0"/>
              <a:buChar char="•"/>
            </a:pPr>
            <a:r>
              <a:rPr lang="en-GB" sz="6600" dirty="0" smtClean="0"/>
              <a:t>Can Web analytics enhance the public feedback given to CRs who are developing new PILs?</a:t>
            </a:r>
          </a:p>
          <a:p>
            <a:pPr marL="2057400" lvl="2" indent="-1143000">
              <a:buFont typeface="+mj-lt"/>
              <a:buAutoNum type="alphaLcPeriod"/>
            </a:pPr>
            <a:r>
              <a:rPr lang="en-GB" sz="6600" dirty="0" smtClean="0">
                <a:cs typeface="Arial" panose="020B0604020202020204" pitchFamily="34" charset="0"/>
              </a:rPr>
              <a:t>Can sentiment analysis help by identifying sections that produced highly emotive responses?</a:t>
            </a:r>
          </a:p>
          <a:p>
            <a:pPr marL="2057400" lvl="2" indent="-1143000">
              <a:buFont typeface="+mj-lt"/>
              <a:buAutoNum type="alphaLcPeriod"/>
            </a:pPr>
            <a:r>
              <a:rPr lang="en-GB" sz="6600" dirty="0" smtClean="0">
                <a:cs typeface="Arial" panose="020B0604020202020204" pitchFamily="34" charset="0"/>
              </a:rPr>
              <a:t>Can the objective analysis of the text’s sentence structure help by identifying text that is too hard to read?</a:t>
            </a:r>
          </a:p>
          <a:p>
            <a:pPr marL="2057400" lvl="2" indent="-1143000">
              <a:buFont typeface="+mj-lt"/>
              <a:buAutoNum type="alphaLcPeriod"/>
            </a:pPr>
            <a:r>
              <a:rPr lang="en-GB" sz="6600" dirty="0" smtClean="0">
                <a:cs typeface="Arial" panose="020B0604020202020204" pitchFamily="34" charset="0"/>
              </a:rPr>
              <a:t>Does adding comments on from similar PILs help the CR?</a:t>
            </a:r>
            <a:endParaRPr lang="es-MX" sz="71400" dirty="0">
              <a:cs typeface="Arial" panose="020B0604020202020204" pitchFamily="34" charset="0"/>
            </a:endParaRPr>
          </a:p>
        </p:txBody>
      </p:sp>
      <p:sp>
        <p:nvSpPr>
          <p:cNvPr id="68" name="TextBox 67">
            <a:extLst>
              <a:ext uri="{FF2B5EF4-FFF2-40B4-BE49-F238E27FC236}">
                <a16:creationId xmlns:a16="http://schemas.microsoft.com/office/drawing/2014/main" id="{219861B0-3A07-4ADA-97FD-D1B96FA2AE84}"/>
              </a:ext>
            </a:extLst>
          </p:cNvPr>
          <p:cNvSpPr txBox="1"/>
          <p:nvPr/>
        </p:nvSpPr>
        <p:spPr>
          <a:xfrm>
            <a:off x="288032" y="30769886"/>
            <a:ext cx="14201502" cy="7663636"/>
          </a:xfrm>
          <a:prstGeom prst="rect">
            <a:avLst/>
          </a:prstGeom>
          <a:noFill/>
        </p:spPr>
        <p:txBody>
          <a:bodyPr wrap="square" rtlCol="0">
            <a:spAutoFit/>
          </a:bodyPr>
          <a:lstStyle/>
          <a:p>
            <a:r>
              <a:rPr lang="en-GB" sz="9600" dirty="0" smtClean="0">
                <a:latin typeface="Bell MT" panose="02020503060305020303" pitchFamily="18" charset="0"/>
                <a:cs typeface="Arial" panose="020B0604020202020204" pitchFamily="34" charset="0"/>
              </a:rPr>
              <a:t>Proposal</a:t>
            </a:r>
          </a:p>
          <a:p>
            <a:r>
              <a:rPr lang="en-US" sz="6600" dirty="0" smtClean="0"/>
              <a:t>My proposal is to create a Web platform that permits the collection, analysis, and presentation of public feedback for PILs in an structured model. This would enable us to measure the effect Web analytics has in improving PIL quality.</a:t>
            </a:r>
            <a:endParaRPr lang="es-MX" sz="71400" dirty="0">
              <a:latin typeface="Bell MT" panose="02020503060305020303" pitchFamily="18" charset="0"/>
              <a:cs typeface="Arial" panose="020B0604020202020204" pitchFamily="34" charset="0"/>
            </a:endParaRPr>
          </a:p>
        </p:txBody>
      </p:sp>
      <p:sp>
        <p:nvSpPr>
          <p:cNvPr id="69" name="TextBox 68">
            <a:extLst>
              <a:ext uri="{FF2B5EF4-FFF2-40B4-BE49-F238E27FC236}">
                <a16:creationId xmlns:a16="http://schemas.microsoft.com/office/drawing/2014/main" id="{788FA818-55EF-466E-870F-8D96BC57C3FA}"/>
              </a:ext>
            </a:extLst>
          </p:cNvPr>
          <p:cNvSpPr txBox="1"/>
          <p:nvPr/>
        </p:nvSpPr>
        <p:spPr>
          <a:xfrm>
            <a:off x="14900146" y="5920161"/>
            <a:ext cx="15290093" cy="156966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Prototype v1.0</a:t>
            </a:r>
            <a:endParaRPr lang="es-MX" sz="9600" dirty="0">
              <a:latin typeface="Bell MT" panose="02020503060305020303" pitchFamily="18" charset="0"/>
              <a:cs typeface="Arial" panose="020B0604020202020204" pitchFamily="34" charset="0"/>
            </a:endParaRPr>
          </a:p>
        </p:txBody>
      </p:sp>
      <p:sp>
        <p:nvSpPr>
          <p:cNvPr id="70" name="TextBox 69">
            <a:extLst>
              <a:ext uri="{FF2B5EF4-FFF2-40B4-BE49-F238E27FC236}">
                <a16:creationId xmlns:a16="http://schemas.microsoft.com/office/drawing/2014/main" id="{67B3AB4F-B840-457C-A556-8FD3F786AB3D}"/>
              </a:ext>
            </a:extLst>
          </p:cNvPr>
          <p:cNvSpPr txBox="1"/>
          <p:nvPr/>
        </p:nvSpPr>
        <p:spPr>
          <a:xfrm>
            <a:off x="14900145" y="25797835"/>
            <a:ext cx="15290093" cy="12741950"/>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Identified Issues</a:t>
            </a:r>
          </a:p>
          <a:p>
            <a:pPr marL="857250" indent="-857250">
              <a:buFont typeface="Arial" panose="020B0604020202020204" pitchFamily="34" charset="0"/>
              <a:buChar char="•"/>
            </a:pPr>
            <a:r>
              <a:rPr lang="en-US" sz="6600" dirty="0"/>
              <a:t>PPI groups are small (3-7 people).</a:t>
            </a:r>
          </a:p>
          <a:p>
            <a:pPr marL="857250" indent="-857250">
              <a:buFont typeface="Arial" panose="020B0604020202020204" pitchFamily="34" charset="0"/>
              <a:buChar char="•"/>
            </a:pPr>
            <a:r>
              <a:rPr lang="en-US" sz="6600" dirty="0"/>
              <a:t>Public involvement is expensive, £25 per hour and £200 - £400 per session.</a:t>
            </a:r>
          </a:p>
          <a:p>
            <a:pPr marL="857250" indent="-857250">
              <a:buFont typeface="Arial" panose="020B0604020202020204" pitchFamily="34" charset="0"/>
              <a:buChar char="•"/>
            </a:pPr>
            <a:r>
              <a:rPr lang="en-US" sz="6600" dirty="0"/>
              <a:t>PPI comments are not </a:t>
            </a:r>
            <a:r>
              <a:rPr lang="en-US" sz="6600" dirty="0" smtClean="0"/>
              <a:t>currently stored</a:t>
            </a:r>
            <a:r>
              <a:rPr lang="en-US" sz="6600" dirty="0"/>
              <a:t>. </a:t>
            </a:r>
          </a:p>
          <a:p>
            <a:pPr marL="857250" indent="-857250">
              <a:buFont typeface="Arial" panose="020B0604020202020204" pitchFamily="34" charset="0"/>
              <a:buChar char="•"/>
            </a:pPr>
            <a:r>
              <a:rPr lang="en-US" sz="6600" dirty="0"/>
              <a:t>The final leaflet quality is not commonly assessed.</a:t>
            </a:r>
          </a:p>
          <a:p>
            <a:pPr marL="857250" indent="-857250">
              <a:buFont typeface="Arial" panose="020B0604020202020204" pitchFamily="34" charset="0"/>
              <a:buChar char="•"/>
            </a:pPr>
            <a:r>
              <a:rPr lang="en-US" sz="6600" dirty="0"/>
              <a:t>PPI officers believe PPI members should not be treated as participants.</a:t>
            </a:r>
          </a:p>
          <a:p>
            <a:pPr marL="857250" indent="-857250">
              <a:buFont typeface="Arial" panose="020B0604020202020204" pitchFamily="34" charset="0"/>
              <a:buChar char="•"/>
            </a:pPr>
            <a:r>
              <a:rPr lang="en-US" sz="6600" dirty="0"/>
              <a:t>Many researchers have found that the language is too hard to enable meaningful consent.</a:t>
            </a:r>
          </a:p>
        </p:txBody>
      </p:sp>
      <p:grpSp>
        <p:nvGrpSpPr>
          <p:cNvPr id="2" name="Group 1">
            <a:extLst>
              <a:ext uri="{FF2B5EF4-FFF2-40B4-BE49-F238E27FC236}">
                <a16:creationId xmlns:a16="http://schemas.microsoft.com/office/drawing/2014/main" id="{8B3E9E58-677C-4698-AFB3-ABAE433B19BD}"/>
              </a:ext>
            </a:extLst>
          </p:cNvPr>
          <p:cNvGrpSpPr>
            <a:grpSpLocks noChangeAspect="1"/>
          </p:cNvGrpSpPr>
          <p:nvPr/>
        </p:nvGrpSpPr>
        <p:grpSpPr>
          <a:xfrm>
            <a:off x="15928010" y="6496224"/>
            <a:ext cx="12891116" cy="8243909"/>
            <a:chOff x="20870800" y="7817458"/>
            <a:chExt cx="8594075" cy="5495939"/>
          </a:xfrm>
        </p:grpSpPr>
        <p:pic>
          <p:nvPicPr>
            <p:cNvPr id="16" name="Picture 15">
              <a:extLst>
                <a:ext uri="{FF2B5EF4-FFF2-40B4-BE49-F238E27FC236}">
                  <a16:creationId xmlns:a16="http://schemas.microsoft.com/office/drawing/2014/main" id="{C011F59E-FB58-4E5E-B305-E2566CBF06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70800" y="8768833"/>
              <a:ext cx="6015905" cy="3968285"/>
            </a:xfrm>
            <a:prstGeom prst="rect">
              <a:avLst/>
            </a:prstGeom>
          </p:spPr>
        </p:pic>
        <p:pic>
          <p:nvPicPr>
            <p:cNvPr id="17" name="Picture 16">
              <a:extLst>
                <a:ext uri="{FF2B5EF4-FFF2-40B4-BE49-F238E27FC236}">
                  <a16:creationId xmlns:a16="http://schemas.microsoft.com/office/drawing/2014/main" id="{D36904B1-D64B-427D-8165-41720BABE3BE}"/>
                </a:ext>
              </a:extLst>
            </p:cNvPr>
            <p:cNvPicPr>
              <a:picLocks noChangeAspect="1"/>
            </p:cNvPicPr>
            <p:nvPr/>
          </p:nvPicPr>
          <p:blipFill>
            <a:blip r:embed="rId6"/>
            <a:stretch>
              <a:fillRect/>
            </a:stretch>
          </p:blipFill>
          <p:spPr>
            <a:xfrm>
              <a:off x="27046875" y="7817458"/>
              <a:ext cx="2418000" cy="3134134"/>
            </a:xfrm>
            <a:prstGeom prst="rect">
              <a:avLst/>
            </a:prstGeom>
          </p:spPr>
        </p:pic>
        <p:pic>
          <p:nvPicPr>
            <p:cNvPr id="18" name="Picture 17">
              <a:extLst>
                <a:ext uri="{FF2B5EF4-FFF2-40B4-BE49-F238E27FC236}">
                  <a16:creationId xmlns:a16="http://schemas.microsoft.com/office/drawing/2014/main" id="{7373B94E-C67F-47AF-843E-9284B2D472E3}"/>
                </a:ext>
              </a:extLst>
            </p:cNvPr>
            <p:cNvPicPr>
              <a:picLocks noChangeAspect="1"/>
            </p:cNvPicPr>
            <p:nvPr/>
          </p:nvPicPr>
          <p:blipFill>
            <a:blip r:embed="rId7"/>
            <a:stretch>
              <a:fillRect/>
            </a:stretch>
          </p:blipFill>
          <p:spPr>
            <a:xfrm>
              <a:off x="27046875" y="10957930"/>
              <a:ext cx="2418000" cy="2355467"/>
            </a:xfrm>
            <a:prstGeom prst="rect">
              <a:avLst/>
            </a:prstGeom>
          </p:spPr>
        </p:pic>
      </p:grpSp>
      <p:sp>
        <p:nvSpPr>
          <p:cNvPr id="21" name="TextBox 20">
            <a:extLst>
              <a:ext uri="{FF2B5EF4-FFF2-40B4-BE49-F238E27FC236}">
                <a16:creationId xmlns:a16="http://schemas.microsoft.com/office/drawing/2014/main" id="{6EEE324B-ADB8-4C47-ABE6-1573F39878D5}"/>
              </a:ext>
            </a:extLst>
          </p:cNvPr>
          <p:cNvSpPr txBox="1"/>
          <p:nvPr/>
        </p:nvSpPr>
        <p:spPr>
          <a:xfrm>
            <a:off x="14752272" y="14561121"/>
            <a:ext cx="15437966" cy="11726287"/>
          </a:xfrm>
          <a:prstGeom prst="rect">
            <a:avLst/>
          </a:prstGeom>
          <a:noFill/>
        </p:spPr>
        <p:txBody>
          <a:bodyPr wrap="square" rtlCol="0">
            <a:spAutoFit/>
          </a:bodyPr>
          <a:lstStyle/>
          <a:p>
            <a:r>
              <a:rPr lang="en-GB" sz="9600" dirty="0">
                <a:latin typeface="Bell MT" panose="02020503060305020303" pitchFamily="18" charset="0"/>
                <a:cs typeface="Arial" panose="020B0604020202020204" pitchFamily="34" charset="0"/>
              </a:rPr>
              <a:t>Initial Results</a:t>
            </a:r>
          </a:p>
          <a:p>
            <a:pPr marL="857250" indent="-857250">
              <a:buFont typeface="Arial" panose="020B0604020202020204" pitchFamily="34" charset="0"/>
              <a:buChar char="•"/>
            </a:pPr>
            <a:r>
              <a:rPr lang="en-GB" sz="6600" dirty="0" smtClean="0"/>
              <a:t>Public feedback relates to issues in writing and information presentation</a:t>
            </a:r>
          </a:p>
          <a:p>
            <a:pPr marL="857250" indent="-857250">
              <a:buFont typeface="Arial" panose="020B0604020202020204" pitchFamily="34" charset="0"/>
              <a:buChar char="•"/>
            </a:pPr>
            <a:r>
              <a:rPr lang="en-GB" sz="6600" dirty="0" smtClean="0">
                <a:cs typeface="Arial" panose="020B0604020202020204" pitchFamily="34" charset="0"/>
              </a:rPr>
              <a:t>The use of subjective grading for PIL quality only accounts for 8% of the variance in patient understanding scores (trial quiz based on EQIP/Knapp topics).</a:t>
            </a:r>
          </a:p>
          <a:p>
            <a:pPr marL="857250" indent="-857250">
              <a:buFont typeface="Arial" panose="020B0604020202020204" pitchFamily="34" charset="0"/>
              <a:buChar char="•"/>
            </a:pPr>
            <a:r>
              <a:rPr lang="en-GB" sz="6600" dirty="0" smtClean="0">
                <a:cs typeface="Arial" panose="020B0604020202020204" pitchFamily="34" charset="0"/>
              </a:rPr>
              <a:t>When comments on specific PIL sections are analysed independently, general comments and subjective grades are deemed non-significant</a:t>
            </a:r>
            <a:endParaRPr lang="en-GB" sz="6600" dirty="0">
              <a:cs typeface="Arial" panose="020B0604020202020204" pitchFamily="34" charset="0"/>
            </a:endParaRPr>
          </a:p>
        </p:txBody>
      </p:sp>
    </p:spTree>
    <p:extLst>
      <p:ext uri="{BB962C8B-B14F-4D97-AF65-F5344CB8AC3E}">
        <p14:creationId xmlns:p14="http://schemas.microsoft.com/office/powerpoint/2010/main" val="278941096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532</TotalTime>
  <Words>1214</Words>
  <Application>Microsoft Office PowerPoint</Application>
  <PresentationFormat>Custom</PresentationFormat>
  <Paragraphs>168</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Bell MT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Santos Sanchez F.</dc:creator>
  <cp:lastModifiedBy>Santos Sanchez F.</cp:lastModifiedBy>
  <cp:revision>42</cp:revision>
  <cp:lastPrinted>2017-10-08T21:58:36Z</cp:lastPrinted>
  <dcterms:created xsi:type="dcterms:W3CDTF">2017-10-08T18:33:38Z</dcterms:created>
  <dcterms:modified xsi:type="dcterms:W3CDTF">2018-07-23T16:13:06Z</dcterms:modified>
</cp:coreProperties>
</file>

<file path=docProps/thumbnail.jpeg>
</file>